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4"/>
  </p:notesMasterIdLst>
  <p:sldIdLst>
    <p:sldId id="257" r:id="rId2"/>
    <p:sldId id="263" r:id="rId3"/>
    <p:sldId id="258" r:id="rId4"/>
    <p:sldId id="259" r:id="rId5"/>
    <p:sldId id="289" r:id="rId6"/>
    <p:sldId id="260" r:id="rId7"/>
    <p:sldId id="261" r:id="rId8"/>
    <p:sldId id="262" r:id="rId9"/>
    <p:sldId id="264" r:id="rId10"/>
    <p:sldId id="265" r:id="rId11"/>
    <p:sldId id="266" r:id="rId12"/>
    <p:sldId id="267" r:id="rId13"/>
    <p:sldId id="268" r:id="rId14"/>
    <p:sldId id="270" r:id="rId15"/>
    <p:sldId id="269" r:id="rId16"/>
    <p:sldId id="272" r:id="rId17"/>
    <p:sldId id="274" r:id="rId18"/>
    <p:sldId id="271" r:id="rId19"/>
    <p:sldId id="275" r:id="rId20"/>
    <p:sldId id="276" r:id="rId21"/>
    <p:sldId id="277" r:id="rId22"/>
    <p:sldId id="278" r:id="rId23"/>
    <p:sldId id="307" r:id="rId24"/>
    <p:sldId id="279" r:id="rId25"/>
    <p:sldId id="280" r:id="rId26"/>
    <p:sldId id="281" r:id="rId27"/>
    <p:sldId id="282" r:id="rId28"/>
    <p:sldId id="283" r:id="rId29"/>
    <p:sldId id="284" r:id="rId30"/>
    <p:sldId id="285" r:id="rId31"/>
    <p:sldId id="286" r:id="rId32"/>
    <p:sldId id="287" r:id="rId33"/>
    <p:sldId id="291" r:id="rId34"/>
    <p:sldId id="292" r:id="rId35"/>
    <p:sldId id="290" r:id="rId36"/>
    <p:sldId id="295" r:id="rId37"/>
    <p:sldId id="294" r:id="rId38"/>
    <p:sldId id="293" r:id="rId39"/>
    <p:sldId id="296" r:id="rId40"/>
    <p:sldId id="297" r:id="rId41"/>
    <p:sldId id="298" r:id="rId42"/>
    <p:sldId id="299" r:id="rId43"/>
    <p:sldId id="300" r:id="rId44"/>
    <p:sldId id="301" r:id="rId45"/>
    <p:sldId id="302" r:id="rId46"/>
    <p:sldId id="303" r:id="rId47"/>
    <p:sldId id="304" r:id="rId48"/>
    <p:sldId id="306" r:id="rId49"/>
    <p:sldId id="305" r:id="rId50"/>
    <p:sldId id="308" r:id="rId51"/>
    <p:sldId id="309" r:id="rId52"/>
    <p:sldId id="310" r:id="rId53"/>
    <p:sldId id="311" r:id="rId54"/>
    <p:sldId id="312" r:id="rId55"/>
    <p:sldId id="313" r:id="rId56"/>
    <p:sldId id="314" r:id="rId57"/>
    <p:sldId id="315" r:id="rId58"/>
    <p:sldId id="316" r:id="rId59"/>
    <p:sldId id="317" r:id="rId60"/>
    <p:sldId id="320" r:id="rId61"/>
    <p:sldId id="321" r:id="rId62"/>
    <p:sldId id="322" r:id="rId63"/>
    <p:sldId id="323" r:id="rId64"/>
    <p:sldId id="318" r:id="rId65"/>
    <p:sldId id="324" r:id="rId66"/>
    <p:sldId id="319" r:id="rId67"/>
    <p:sldId id="325" r:id="rId68"/>
    <p:sldId id="326" r:id="rId69"/>
    <p:sldId id="327" r:id="rId70"/>
    <p:sldId id="328" r:id="rId71"/>
    <p:sldId id="329" r:id="rId72"/>
    <p:sldId id="330" r:id="rId73"/>
    <p:sldId id="331" r:id="rId74"/>
    <p:sldId id="332" r:id="rId75"/>
    <p:sldId id="334" r:id="rId76"/>
    <p:sldId id="335" r:id="rId77"/>
    <p:sldId id="336" r:id="rId78"/>
    <p:sldId id="337" r:id="rId79"/>
    <p:sldId id="338" r:id="rId80"/>
    <p:sldId id="333"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2" r:id="rId94"/>
    <p:sldId id="351" r:id="rId95"/>
    <p:sldId id="354" r:id="rId96"/>
    <p:sldId id="353" r:id="rId97"/>
    <p:sldId id="355" r:id="rId98"/>
    <p:sldId id="356" r:id="rId99"/>
    <p:sldId id="357" r:id="rId100"/>
    <p:sldId id="358" r:id="rId101"/>
    <p:sldId id="359" r:id="rId102"/>
    <p:sldId id="360" r:id="rId103"/>
  </p:sldIdLst>
  <p:sldSz cx="9144000" cy="6858000" type="screen4x3"/>
  <p:notesSz cx="6858000" cy="9144000"/>
  <p:custShowLst>
    <p:custShow name="Özel Gösteri 1" id="0">
      <p:sldLst>
        <p:sld r:id="rId2"/>
      </p:sldLst>
    </p:custShow>
  </p:custShow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10"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40236-4D1D-4A30-846A-2541715DAB26}" type="datetimeFigureOut">
              <a:rPr lang="tr-TR" smtClean="0"/>
              <a:t>26.06.2018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C4F5B-3C4A-4DDE-88AA-35B461F7E3D6}" type="slidenum">
              <a:rPr lang="tr-TR" smtClean="0"/>
              <a:t>‹#›</a:t>
            </a:fld>
            <a:endParaRPr lang="tr-TR"/>
          </a:p>
        </p:txBody>
      </p:sp>
    </p:spTree>
    <p:extLst>
      <p:ext uri="{BB962C8B-B14F-4D97-AF65-F5344CB8AC3E}">
        <p14:creationId xmlns:p14="http://schemas.microsoft.com/office/powerpoint/2010/main" val="390816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7C4F5B-3C4A-4DDE-88AA-35B461F7E3D6}" type="slidenum">
              <a:rPr lang="tr-TR" smtClean="0"/>
              <a:t>15</a:t>
            </a:fld>
            <a:endParaRPr lang="tr-TR"/>
          </a:p>
        </p:txBody>
      </p:sp>
    </p:spTree>
    <p:extLst>
      <p:ext uri="{BB962C8B-B14F-4D97-AF65-F5344CB8AC3E}">
        <p14:creationId xmlns:p14="http://schemas.microsoft.com/office/powerpoint/2010/main" val="120720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7C4F5B-3C4A-4DDE-88AA-35B461F7E3D6}" type="slidenum">
              <a:rPr lang="tr-TR" smtClean="0"/>
              <a:t>16</a:t>
            </a:fld>
            <a:endParaRPr lang="tr-TR"/>
          </a:p>
        </p:txBody>
      </p:sp>
    </p:spTree>
    <p:extLst>
      <p:ext uri="{BB962C8B-B14F-4D97-AF65-F5344CB8AC3E}">
        <p14:creationId xmlns:p14="http://schemas.microsoft.com/office/powerpoint/2010/main" val="120720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C79BC958-FF57-4E36-9D5E-4688EB884178}" type="datetimeFigureOut">
              <a:rPr lang="tr-TR" smtClean="0"/>
              <a:t>26.06.2018</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7A152199-6152-4EFC-B62B-D7B1D841FD8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79BC958-FF57-4E36-9D5E-4688EB884178}" type="datetimeFigureOut">
              <a:rPr lang="tr-TR" smtClean="0"/>
              <a:t>26.06.2018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152199-6152-4EFC-B62B-D7B1D841FD83}"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79BC958-FF57-4E36-9D5E-4688EB884178}" type="datetimeFigureOut">
              <a:rPr lang="tr-TR" smtClean="0"/>
              <a:t>26.06.2018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152199-6152-4EFC-B62B-D7B1D841FD83}"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C79BC958-FF57-4E36-9D5E-4688EB884178}" type="datetimeFigureOut">
              <a:rPr lang="tr-TR" smtClean="0"/>
              <a:t>26.06.2018</a:t>
            </a:fld>
            <a:endParaRPr lang="tr-TR"/>
          </a:p>
        </p:txBody>
      </p:sp>
      <p:sp>
        <p:nvSpPr>
          <p:cNvPr id="9" name="Slayt Numarası Yer Tutucusu 8"/>
          <p:cNvSpPr>
            <a:spLocks noGrp="1"/>
          </p:cNvSpPr>
          <p:nvPr>
            <p:ph type="sldNum" sz="quarter" idx="15"/>
          </p:nvPr>
        </p:nvSpPr>
        <p:spPr/>
        <p:txBody>
          <a:bodyPr rtlCol="0"/>
          <a:lstStyle/>
          <a:p>
            <a:fld id="{7A152199-6152-4EFC-B62B-D7B1D841FD83}"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C79BC958-FF57-4E36-9D5E-4688EB884178}" type="datetimeFigureOut">
              <a:rPr lang="tr-TR" smtClean="0"/>
              <a:t>26.06.2018</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7A152199-6152-4EFC-B62B-D7B1D841FD83}"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C79BC958-FF57-4E36-9D5E-4688EB884178}" type="datetimeFigureOut">
              <a:rPr lang="tr-TR" smtClean="0"/>
              <a:t>26.06.2018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152199-6152-4EFC-B62B-D7B1D841FD83}"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C79BC958-FF57-4E36-9D5E-4688EB884178}" type="datetimeFigureOut">
              <a:rPr lang="tr-TR" smtClean="0"/>
              <a:t>26.06.2018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152199-6152-4EFC-B62B-D7B1D841FD83}"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C79BC958-FF57-4E36-9D5E-4688EB884178}" type="datetimeFigureOut">
              <a:rPr lang="tr-TR" smtClean="0"/>
              <a:t>26.06.2018</a:t>
            </a:fld>
            <a:endParaRPr lang="tr-TR"/>
          </a:p>
        </p:txBody>
      </p:sp>
      <p:sp>
        <p:nvSpPr>
          <p:cNvPr id="7" name="Slayt Numarası Yer Tutucusu 6"/>
          <p:cNvSpPr>
            <a:spLocks noGrp="1"/>
          </p:cNvSpPr>
          <p:nvPr>
            <p:ph type="sldNum" sz="quarter" idx="11"/>
          </p:nvPr>
        </p:nvSpPr>
        <p:spPr/>
        <p:txBody>
          <a:bodyPr rtlCol="0"/>
          <a:lstStyle/>
          <a:p>
            <a:fld id="{7A152199-6152-4EFC-B62B-D7B1D841FD83}"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9BC958-FF57-4E36-9D5E-4688EB884178}" type="datetimeFigureOut">
              <a:rPr lang="tr-TR" smtClean="0"/>
              <a:t>26.06.2018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152199-6152-4EFC-B62B-D7B1D841FD83}"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C79BC958-FF57-4E36-9D5E-4688EB884178}" type="datetimeFigureOut">
              <a:rPr lang="tr-TR" smtClean="0"/>
              <a:t>26.06.2018</a:t>
            </a:fld>
            <a:endParaRPr lang="tr-TR"/>
          </a:p>
        </p:txBody>
      </p:sp>
      <p:sp>
        <p:nvSpPr>
          <p:cNvPr id="22" name="Slayt Numarası Yer Tutucusu 21"/>
          <p:cNvSpPr>
            <a:spLocks noGrp="1"/>
          </p:cNvSpPr>
          <p:nvPr>
            <p:ph type="sldNum" sz="quarter" idx="15"/>
          </p:nvPr>
        </p:nvSpPr>
        <p:spPr/>
        <p:txBody>
          <a:bodyPr rtlCol="0"/>
          <a:lstStyle/>
          <a:p>
            <a:fld id="{7A152199-6152-4EFC-B62B-D7B1D841FD83}"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C79BC958-FF57-4E36-9D5E-4688EB884178}" type="datetimeFigureOut">
              <a:rPr lang="tr-TR" smtClean="0"/>
              <a:t>26.06.2018</a:t>
            </a:fld>
            <a:endParaRPr lang="tr-TR"/>
          </a:p>
        </p:txBody>
      </p:sp>
      <p:sp>
        <p:nvSpPr>
          <p:cNvPr id="18" name="Slayt Numarası Yer Tutucusu 17"/>
          <p:cNvSpPr>
            <a:spLocks noGrp="1"/>
          </p:cNvSpPr>
          <p:nvPr>
            <p:ph type="sldNum" sz="quarter" idx="11"/>
          </p:nvPr>
        </p:nvSpPr>
        <p:spPr/>
        <p:txBody>
          <a:bodyPr rtlCol="0"/>
          <a:lstStyle/>
          <a:p>
            <a:fld id="{7A152199-6152-4EFC-B62B-D7B1D841FD83}"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79BC958-FF57-4E36-9D5E-4688EB884178}" type="datetimeFigureOut">
              <a:rPr lang="tr-TR" smtClean="0"/>
              <a:t>26.06.2018</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152199-6152-4EFC-B62B-D7B1D841FD8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915816" y="4221088"/>
            <a:ext cx="5821362" cy="1008062"/>
          </a:xfrm>
        </p:spPr>
        <p:txBody>
          <a:bodyPr rtlCol="0" anchor="ctr">
            <a:noAutofit/>
          </a:bodyPr>
          <a:lstStyle/>
          <a:p>
            <a:pPr algn="ctr" eaLnBrk="1" fontAlgn="auto" hangingPunct="1">
              <a:spcAft>
                <a:spcPts val="0"/>
              </a:spcAft>
              <a:defRPr/>
            </a:pPr>
            <a:r>
              <a:rPr lang="tr-TR" sz="9600" dirty="0" smtClean="0">
                <a:effectLst>
                  <a:outerShdw blurRad="38100" dist="38100" dir="2700000" algn="tl">
                    <a:srgbClr val="000000">
                      <a:alpha val="43137"/>
                    </a:srgbClr>
                  </a:outerShdw>
                </a:effectLst>
                <a:latin typeface="Gabriola" pitchFamily="82" charset="0"/>
              </a:rPr>
              <a:t>Faaliyet raporu</a:t>
            </a:r>
            <a:endParaRPr lang="tr-TR" sz="9600" dirty="0">
              <a:effectLst>
                <a:outerShdw blurRad="38100" dist="38100" dir="2700000" algn="tl">
                  <a:srgbClr val="000000">
                    <a:alpha val="43137"/>
                  </a:srgbClr>
                </a:outerShdw>
              </a:effectLst>
              <a:latin typeface="Gabriola" pitchFamily="82" charset="0"/>
            </a:endParaRPr>
          </a:p>
        </p:txBody>
      </p:sp>
      <p:sp>
        <p:nvSpPr>
          <p:cNvPr id="3" name="Alt Başlık 2"/>
          <p:cNvSpPr>
            <a:spLocks noGrp="1"/>
          </p:cNvSpPr>
          <p:nvPr>
            <p:ph type="subTitle" idx="1"/>
          </p:nvPr>
        </p:nvSpPr>
        <p:spPr>
          <a:xfrm>
            <a:off x="1403648" y="692696"/>
            <a:ext cx="8221662" cy="898525"/>
          </a:xfrm>
        </p:spPr>
        <p:txBody>
          <a:bodyPr anchor="ctr">
            <a:noAutofit/>
          </a:bodyPr>
          <a:lstStyle/>
          <a:p>
            <a:pPr algn="ctr" eaLnBrk="1" fontAlgn="auto" hangingPunct="1">
              <a:spcAft>
                <a:spcPts val="0"/>
              </a:spcAft>
              <a:defRPr/>
            </a:pPr>
            <a:r>
              <a:rPr lang="tr-TR" sz="3200" b="1" dirty="0">
                <a:solidFill>
                  <a:schemeClr val="tx1"/>
                </a:solidFill>
                <a:latin typeface="Gabriola" pitchFamily="82" charset="0"/>
              </a:rPr>
              <a:t>T.C.</a:t>
            </a:r>
          </a:p>
          <a:p>
            <a:pPr algn="ctr" eaLnBrk="1" fontAlgn="auto" hangingPunct="1">
              <a:spcAft>
                <a:spcPts val="0"/>
              </a:spcAft>
              <a:defRPr/>
            </a:pPr>
            <a:r>
              <a:rPr lang="tr-TR" sz="3200" b="1" dirty="0" smtClean="0">
                <a:solidFill>
                  <a:schemeClr val="tx1"/>
                </a:solidFill>
                <a:latin typeface="Gabriola" pitchFamily="82" charset="0"/>
              </a:rPr>
              <a:t>GÖLYAKA </a:t>
            </a:r>
            <a:r>
              <a:rPr lang="tr-TR" sz="3200" b="1" dirty="0">
                <a:solidFill>
                  <a:schemeClr val="tx1"/>
                </a:solidFill>
                <a:latin typeface="Gabriola" pitchFamily="82" charset="0"/>
              </a:rPr>
              <a:t>KAYMAKAMLIĞI</a:t>
            </a:r>
          </a:p>
          <a:p>
            <a:pPr algn="ctr" eaLnBrk="1" fontAlgn="auto" hangingPunct="1">
              <a:spcAft>
                <a:spcPts val="0"/>
              </a:spcAft>
              <a:defRPr/>
            </a:pPr>
            <a:r>
              <a:rPr lang="tr-TR" sz="3200" b="1" dirty="0">
                <a:solidFill>
                  <a:schemeClr val="tx1"/>
                </a:solidFill>
                <a:latin typeface="Gabriola" pitchFamily="82" charset="0"/>
              </a:rPr>
              <a:t>İLÇE MİLLİ EĞİTİM </a:t>
            </a:r>
            <a:r>
              <a:rPr lang="tr-TR" sz="3200" b="1" dirty="0" smtClean="0">
                <a:solidFill>
                  <a:schemeClr val="tx1"/>
                </a:solidFill>
                <a:latin typeface="Gabriola" pitchFamily="82" charset="0"/>
              </a:rPr>
              <a:t>MÜDÜRLÜĞÜ</a:t>
            </a:r>
            <a:endParaRPr lang="tr-TR" sz="3200" dirty="0">
              <a:solidFill>
                <a:schemeClr val="tx1"/>
              </a:solidFill>
              <a:latin typeface="Gabriola" pitchFamily="82" charset="0"/>
            </a:endParaRPr>
          </a:p>
        </p:txBody>
      </p:sp>
      <p:sp>
        <p:nvSpPr>
          <p:cNvPr id="10" name="9 Slayt Numarası Yer Tutucusu"/>
          <p:cNvSpPr>
            <a:spLocks noGrp="1"/>
          </p:cNvSpPr>
          <p:nvPr>
            <p:ph type="sldNum" sz="quarter" idx="12"/>
          </p:nvPr>
        </p:nvSpPr>
        <p:spPr/>
        <p:txBody>
          <a:bodyPr>
            <a:normAutofit/>
          </a:bodyPr>
          <a:lstStyle/>
          <a:p>
            <a:pPr>
              <a:defRPr/>
            </a:pPr>
            <a:fld id="{FC0B3116-25C1-4C01-A644-15961263B9C5}" type="slidenum">
              <a:rPr lang="tr-TR" smtClean="0"/>
              <a:pPr>
                <a:defRPr/>
              </a:pPr>
              <a:t>1</a:t>
            </a:fld>
            <a:endParaRPr lang="tr-TR"/>
          </a:p>
        </p:txBody>
      </p:sp>
      <p:sp>
        <p:nvSpPr>
          <p:cNvPr id="8" name="Başlık 1"/>
          <p:cNvSpPr txBox="1">
            <a:spLocks/>
          </p:cNvSpPr>
          <p:nvPr/>
        </p:nvSpPr>
        <p:spPr>
          <a:xfrm>
            <a:off x="2483768" y="2132856"/>
            <a:ext cx="5683250" cy="1049337"/>
          </a:xfrm>
          <a:prstGeom prst="rect">
            <a:avLst/>
          </a:prstGeom>
        </p:spPr>
        <p:txBody>
          <a:bodyPr anchor="ct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fontAlgn="auto">
              <a:spcAft>
                <a:spcPts val="0"/>
              </a:spcAft>
              <a:defRPr/>
            </a:pPr>
            <a:r>
              <a:rPr lang="tr-TR" sz="9600" b="1" dirty="0" smtClean="0">
                <a:solidFill>
                  <a:srgbClr val="1F497D"/>
                </a:solidFill>
                <a:effectLst>
                  <a:outerShdw blurRad="38100" dist="38100" dir="2700000" algn="tl">
                    <a:srgbClr val="000000">
                      <a:alpha val="43137"/>
                    </a:srgbClr>
                  </a:outerShdw>
                </a:effectLst>
                <a:latin typeface="Gabriola" pitchFamily="82" charset="0"/>
              </a:rPr>
              <a:t>2017-2018</a:t>
            </a:r>
            <a:endParaRPr lang="tr-TR" sz="9600" dirty="0">
              <a:solidFill>
                <a:srgbClr val="1F497D"/>
              </a:solidFill>
              <a:effectLst>
                <a:outerShdw blurRad="38100" dist="38100" dir="2700000" algn="tl">
                  <a:srgbClr val="000000">
                    <a:alpha val="43137"/>
                  </a:srgbClr>
                </a:outerShdw>
              </a:effectLst>
              <a:latin typeface="Gabriola" pitchFamily="82" charset="0"/>
            </a:endParaRPr>
          </a:p>
        </p:txBody>
      </p:sp>
      <p:pic>
        <p:nvPicPr>
          <p:cNvPr id="8199" name="Picture 7" descr="C:\Users\hasan\Desktop\meb - Kopy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33375"/>
            <a:ext cx="13684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782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B5A220-BDD5-4642-805F-50938557D420}" type="slidenum">
              <a:rPr lang="tr-TR" smtClean="0"/>
              <a:pPr>
                <a:defRPr/>
              </a:pPr>
              <a:t>10</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3149195761"/>
              </p:ext>
            </p:extLst>
          </p:nvPr>
        </p:nvGraphicFramePr>
        <p:xfrm>
          <a:off x="755576" y="764704"/>
          <a:ext cx="7559675" cy="2160588"/>
        </p:xfrm>
        <a:graphic>
          <a:graphicData uri="http://schemas.openxmlformats.org/drawingml/2006/table">
            <a:tbl>
              <a:tblPr firstRow="1" bandRow="1">
                <a:tableStyleId>{5C22544A-7EE6-4342-B048-85BDC9FD1C3A}</a:tableStyleId>
              </a:tblPr>
              <a:tblGrid>
                <a:gridCol w="5098384"/>
                <a:gridCol w="1142743"/>
                <a:gridCol w="1318548"/>
              </a:tblGrid>
              <a:tr h="36882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cap="none" normalizeH="0" baseline="0" dirty="0" smtClean="0">
                          <a:ln>
                            <a:noFill/>
                          </a:ln>
                          <a:solidFill>
                            <a:schemeClr val="tx1"/>
                          </a:solidFill>
                          <a:effectLst/>
                          <a:latin typeface="+mn-lt"/>
                          <a:cs typeface="Arial" pitchFamily="34" charset="0"/>
                        </a:rPr>
                        <a:t>2017-2018 KURS BİLGİLERİ </a:t>
                      </a:r>
                      <a:r>
                        <a:rPr kumimoji="0" lang="tr-TR" sz="1400" b="1" i="0" u="none" strike="noStrike" cap="none" normalizeH="0" baseline="0" dirty="0" smtClean="0">
                          <a:ln>
                            <a:noFill/>
                          </a:ln>
                          <a:solidFill>
                            <a:schemeClr val="tx1"/>
                          </a:solidFill>
                          <a:effectLst/>
                          <a:latin typeface="+mn-lt"/>
                          <a:cs typeface="Arial" pitchFamily="34" charset="0"/>
                        </a:rPr>
                        <a:t>(HEM)</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tr-T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hMerge="1">
                  <a:txBody>
                    <a:bodyPr/>
                    <a:lstStyle/>
                    <a:p>
                      <a:endParaRPr lang="tr-T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r>
              <a:tr h="54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FAALİYETLER</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KURS SAYISI</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KURSİYER SAYISI</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GENEL KURSLAR</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tr-TR" sz="1400" b="1" dirty="0" smtClean="0">
                          <a:solidFill>
                            <a:schemeClr val="tx1"/>
                          </a:solidFill>
                          <a:latin typeface="+mn-lt"/>
                          <a:cs typeface="Arial" pitchFamily="34" charset="0"/>
                        </a:rPr>
                        <a:t>42</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tr-TR" sz="1400" b="1" dirty="0" smtClean="0">
                          <a:solidFill>
                            <a:schemeClr val="tx1"/>
                          </a:solidFill>
                          <a:latin typeface="+mn-lt"/>
                          <a:cs typeface="Arial" pitchFamily="34" charset="0"/>
                        </a:rPr>
                        <a:t>538</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MESLEKİ VE TEKNİK KURSLAR</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tr-TR" sz="1400" b="1" dirty="0" smtClean="0">
                          <a:solidFill>
                            <a:schemeClr val="tx1"/>
                          </a:solidFill>
                          <a:latin typeface="+mn-lt"/>
                          <a:cs typeface="Arial" pitchFamily="34" charset="0"/>
                        </a:rPr>
                        <a:t>62</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tr-TR" sz="1400" b="1" dirty="0" smtClean="0">
                          <a:solidFill>
                            <a:schemeClr val="tx1"/>
                          </a:solidFill>
                          <a:latin typeface="+mn-lt"/>
                          <a:cs typeface="Arial" pitchFamily="34" charset="0"/>
                        </a:rPr>
                        <a:t>1102</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OKUMA-YAZMA  KURSLARI</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tr-TR" sz="1400" b="1" dirty="0" smtClean="0">
                          <a:solidFill>
                            <a:schemeClr val="tx1"/>
                          </a:solidFill>
                          <a:latin typeface="+mn-lt"/>
                          <a:cs typeface="Arial" pitchFamily="34" charset="0"/>
                        </a:rPr>
                        <a:t>9</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tr-TR" sz="1400" b="1" dirty="0" smtClean="0">
                          <a:solidFill>
                            <a:schemeClr val="tx1"/>
                          </a:solidFill>
                          <a:latin typeface="+mn-lt"/>
                          <a:cs typeface="Arial" pitchFamily="34" charset="0"/>
                        </a:rPr>
                        <a:t>16</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GENEL TOPLAM</a:t>
                      </a: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tr-TR" sz="1400" b="1" dirty="0" smtClean="0">
                          <a:solidFill>
                            <a:schemeClr val="tx1"/>
                          </a:solidFill>
                          <a:latin typeface="+mn-lt"/>
                          <a:cs typeface="Arial" pitchFamily="34" charset="0"/>
                        </a:rPr>
                        <a:t>113</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tr-TR" sz="1400" b="1" dirty="0" smtClean="0">
                          <a:solidFill>
                            <a:schemeClr val="tx1"/>
                          </a:solidFill>
                          <a:latin typeface="+mn-lt"/>
                          <a:cs typeface="Arial" pitchFamily="34" charset="0"/>
                        </a:rPr>
                        <a:t>1682</a:t>
                      </a:r>
                      <a:endParaRPr lang="tr-TR" sz="1400" b="1" dirty="0">
                        <a:solidFill>
                          <a:schemeClr val="tx1"/>
                        </a:solidFill>
                        <a:latin typeface="+mn-lt"/>
                        <a:cs typeface="Arial" pitchFamily="34" charset="0"/>
                      </a:endParaRPr>
                    </a:p>
                  </a:txBody>
                  <a:tcPr marL="91423" marR="91423"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2641292215"/>
              </p:ext>
            </p:extLst>
          </p:nvPr>
        </p:nvGraphicFramePr>
        <p:xfrm>
          <a:off x="899592" y="3212976"/>
          <a:ext cx="7559675" cy="1798638"/>
        </p:xfrm>
        <a:graphic>
          <a:graphicData uri="http://schemas.openxmlformats.org/drawingml/2006/table">
            <a:tbl>
              <a:tblPr firstRow="1" bandRow="1">
                <a:tableStyleId>{5C22544A-7EE6-4342-B048-85BDC9FD1C3A}</a:tableStyleId>
              </a:tblPr>
              <a:tblGrid>
                <a:gridCol w="5098384"/>
                <a:gridCol w="1142743"/>
                <a:gridCol w="1318548"/>
              </a:tblGrid>
              <a:tr h="36582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cap="none" normalizeH="0" baseline="0" dirty="0" smtClean="0">
                          <a:ln>
                            <a:noFill/>
                          </a:ln>
                          <a:solidFill>
                            <a:schemeClr val="tx1"/>
                          </a:solidFill>
                          <a:effectLst/>
                          <a:latin typeface="+mn-lt"/>
                          <a:cs typeface="Arial" pitchFamily="34" charset="0"/>
                        </a:rPr>
                        <a:t>2017-2018 EGZERSİZ VE KURSLAR</a:t>
                      </a:r>
                      <a:endParaRPr kumimoji="0" lang="tr-TR" sz="1400" b="1" i="0" u="none" strike="noStrike" cap="none" normalizeH="0" baseline="0" dirty="0" smtClean="0">
                        <a:ln>
                          <a:noFill/>
                        </a:ln>
                        <a:solidFill>
                          <a:schemeClr val="tx1"/>
                        </a:solidFill>
                        <a:effectLst/>
                        <a:latin typeface="+mn-lt"/>
                        <a:cs typeface="Arial" pitchFamily="34" charset="0"/>
                      </a:endParaRP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tr-T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hMerge="1">
                  <a:txBody>
                    <a:bodyPr/>
                    <a:lstStyle/>
                    <a:p>
                      <a:endParaRPr lang="tr-T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r>
              <a:tr h="5182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FAALİYETLER</a:t>
                      </a: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KURS SAYISI</a:t>
                      </a: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KURSİYER SAYISI</a:t>
                      </a: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r>
              <a:tr h="304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DESTEKLEME VE YETİŞTİRME KURSLARI</a:t>
                      </a: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tr-TR" sz="1400" b="1" dirty="0" smtClean="0">
                          <a:solidFill>
                            <a:schemeClr val="tx1"/>
                          </a:solidFill>
                          <a:latin typeface="+mn-lt"/>
                          <a:cs typeface="Arial" pitchFamily="34" charset="0"/>
                        </a:rPr>
                        <a:t>12</a:t>
                      </a:r>
                      <a:endParaRPr lang="tr-TR" sz="1400" b="1" dirty="0">
                        <a:solidFill>
                          <a:schemeClr val="tx1"/>
                        </a:solidFill>
                        <a:latin typeface="+mn-lt"/>
                        <a:cs typeface="Arial" pitchFamily="34" charset="0"/>
                      </a:endParaRP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tr-TR" sz="1400" b="1" dirty="0" smtClean="0">
                          <a:solidFill>
                            <a:schemeClr val="tx1"/>
                          </a:solidFill>
                          <a:latin typeface="+mn-lt"/>
                          <a:cs typeface="Arial" pitchFamily="34" charset="0"/>
                        </a:rPr>
                        <a:t>1420</a:t>
                      </a:r>
                      <a:endParaRPr lang="tr-TR" sz="1400" b="1" dirty="0">
                        <a:solidFill>
                          <a:schemeClr val="tx1"/>
                        </a:solidFill>
                        <a:latin typeface="+mn-lt"/>
                        <a:cs typeface="Arial" pitchFamily="34" charset="0"/>
                      </a:endParaRP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304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EGZERSİZLER</a:t>
                      </a: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tr-TR" sz="1400" b="1" dirty="0" smtClean="0">
                          <a:solidFill>
                            <a:schemeClr val="tx1"/>
                          </a:solidFill>
                          <a:latin typeface="+mn-lt"/>
                          <a:cs typeface="Arial" pitchFamily="34" charset="0"/>
                        </a:rPr>
                        <a:t>6</a:t>
                      </a:r>
                      <a:endParaRPr lang="tr-TR" sz="1400" b="1" dirty="0">
                        <a:solidFill>
                          <a:schemeClr val="tx1"/>
                        </a:solidFill>
                        <a:latin typeface="+mn-lt"/>
                        <a:cs typeface="Arial" pitchFamily="34" charset="0"/>
                      </a:endParaRP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tr-TR" sz="1400" b="1" dirty="0" smtClean="0">
                          <a:solidFill>
                            <a:schemeClr val="tx1"/>
                          </a:solidFill>
                          <a:latin typeface="+mn-lt"/>
                          <a:cs typeface="Arial" pitchFamily="34" charset="0"/>
                        </a:rPr>
                        <a:t>117</a:t>
                      </a:r>
                      <a:endParaRPr lang="tr-TR" sz="1400" b="1" dirty="0">
                        <a:solidFill>
                          <a:schemeClr val="tx1"/>
                        </a:solidFill>
                        <a:latin typeface="+mn-lt"/>
                        <a:cs typeface="Arial" pitchFamily="34" charset="0"/>
                      </a:endParaRP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304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tx1"/>
                          </a:solidFill>
                          <a:effectLst/>
                          <a:latin typeface="+mn-lt"/>
                          <a:cs typeface="Arial" pitchFamily="34" charset="0"/>
                        </a:rPr>
                        <a:t>GENEL TOPLAM</a:t>
                      </a: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tr-TR" sz="1400" b="1" dirty="0" smtClean="0">
                          <a:solidFill>
                            <a:schemeClr val="tx1"/>
                          </a:solidFill>
                          <a:latin typeface="+mn-lt"/>
                          <a:cs typeface="Arial" pitchFamily="34" charset="0"/>
                        </a:rPr>
                        <a:t>18</a:t>
                      </a:r>
                      <a:endParaRPr lang="tr-TR" sz="1400" b="1" dirty="0">
                        <a:solidFill>
                          <a:schemeClr val="tx1"/>
                        </a:solidFill>
                        <a:latin typeface="+mn-lt"/>
                        <a:cs typeface="Arial" pitchFamily="34" charset="0"/>
                      </a:endParaRP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tr-TR" sz="1400" b="1" dirty="0" smtClean="0">
                          <a:solidFill>
                            <a:schemeClr val="tx1"/>
                          </a:solidFill>
                          <a:latin typeface="+mn-lt"/>
                          <a:cs typeface="Arial" pitchFamily="34" charset="0"/>
                        </a:rPr>
                        <a:t>1537</a:t>
                      </a:r>
                      <a:endParaRPr lang="tr-TR" sz="1400" b="1" dirty="0">
                        <a:solidFill>
                          <a:schemeClr val="tx1"/>
                        </a:solidFill>
                        <a:latin typeface="+mn-lt"/>
                        <a:cs typeface="Arial" pitchFamily="34" charset="0"/>
                      </a:endParaRPr>
                    </a:p>
                  </a:txBody>
                  <a:tcPr marL="91423" marR="91423" marT="45694" marB="456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835918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HACIYAKUP ORTAOKULUMUZDA TÜRK HALK MÜZİĞİ ETKİNLİĞİ</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a:t>   </a:t>
            </a:r>
          </a:p>
          <a:p>
            <a:r>
              <a:rPr lang="tr-TR" dirty="0"/>
              <a:t>İlçe Milli Eğitim Müdürü Ergin TAŞTEPE  VE Şube Müdürleri Ali KANIK, Ahmet GİRGİN </a:t>
            </a:r>
            <a:r>
              <a:rPr lang="tr-TR" dirty="0" err="1"/>
              <a:t>İile</a:t>
            </a:r>
            <a:r>
              <a:rPr lang="tr-TR" dirty="0"/>
              <a:t> birlikte ve okul müdürleri katılmasıyla </a:t>
            </a:r>
            <a:r>
              <a:rPr lang="tr-TR" dirty="0" err="1"/>
              <a:t>Hacıyakup</a:t>
            </a:r>
            <a:r>
              <a:rPr lang="tr-TR" dirty="0"/>
              <a:t> Ortaokulu´muzda düzenlenen Türk Halk Müziği Etkinliğine katıldılar.  .</a:t>
            </a:r>
          </a:p>
          <a:p>
            <a:r>
              <a:rPr lang="tr-TR" dirty="0" err="1"/>
              <a:t>Hacıyakup</a:t>
            </a:r>
            <a:r>
              <a:rPr lang="tr-TR" dirty="0"/>
              <a:t> Ortaokulu Müzik Öğretmeni Fatma AKAY BURUŞUK rehberliğinde kurs öğrencileri tarafından hazırlanan etkinliğe protokol üyeleri ve veliler tarafından büyük beğeni gördü.</a:t>
            </a:r>
          </a:p>
          <a:p>
            <a:pPr lvl="5"/>
            <a:r>
              <a:rPr lang="tr-TR" dirty="0" smtClean="0"/>
              <a:t>05/06/2018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a:prstGeom prst="rect">
            <a:avLst/>
          </a:prstGeom>
          <a:ln>
            <a:noFill/>
          </a:ln>
          <a:effectLst>
            <a:softEdge rad="112500"/>
          </a:effectLst>
        </p:spPr>
      </p:pic>
    </p:spTree>
    <p:extLst>
      <p:ext uri="{BB962C8B-B14F-4D97-AF65-F5344CB8AC3E}">
        <p14:creationId xmlns:p14="http://schemas.microsoft.com/office/powerpoint/2010/main" val="4209834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KARNE HEYACANI</a:t>
            </a:r>
            <a:endParaRPr lang="tr-TR" dirty="0"/>
          </a:p>
        </p:txBody>
      </p:sp>
      <p:sp>
        <p:nvSpPr>
          <p:cNvPr id="3" name="İçerik Yer Tutucusu 2"/>
          <p:cNvSpPr>
            <a:spLocks noGrp="1"/>
          </p:cNvSpPr>
          <p:nvPr>
            <p:ph sz="quarter" idx="1"/>
          </p:nvPr>
        </p:nvSpPr>
        <p:spPr/>
        <p:txBody>
          <a:bodyPr>
            <a:normAutofit fontScale="55000" lnSpcReduction="20000"/>
          </a:bodyPr>
          <a:lstStyle/>
          <a:p>
            <a:r>
              <a:rPr lang="tr-TR" dirty="0"/>
              <a:t>17/ 2018 EĞİTİM ÖĞRETİM YILI SONA ERDİ. SAYIN KAYMAKAMIMIZ ADEM KELEŞ YUNUS EMRE ILKOKULUNU 1-C SINIFINI KARNE DAĞITIMINA KATILDILAR VE ANNEM VARSA BEN DE VARIM PROJESİNDE EN ÇOK OKUYAN BİRİNCİ VE İKİNCİ ÖĞRENCİMİZE BİSİKLETLERİNİ EN ÇOK OKUYAN ÜÇÜNCÜ VE DÖRDÜNCÜ ÖĞRENCİMİZE ARMAĞANLARINI SUNDULAR. MİLLİ EĞİTİM MÜDÜRÜMÜZ ERGİN TAŞTEPE HAFIZ İHO´YU KAZANAN 10 ÖĞRENCİMİZE HEDİYELERİNİ TAKDİM ETTİLER .ŞUBE MÜDÜRÜMÜZ AHMET GİRGİN 2 ÖĞRENCİMİZE İFTİHAR BELGELERİNİ SUNDULAR. ŞUBE MÜDÜRÜMÜZ ALİ KANIK DA OKULUMUZDA  1. 2. VE 3. OLAN ÖĞRENCİLERİMİZİN BELGELERERİNİ SUNDULAR</a:t>
            </a:r>
            <a:r>
              <a:rPr lang="tr-TR" dirty="0" smtClean="0"/>
              <a:t>.</a:t>
            </a:r>
          </a:p>
          <a:p>
            <a:r>
              <a:rPr lang="tr-TR" dirty="0" smtClean="0"/>
              <a:t>08/06/2018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884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6000" dirty="0" smtClean="0">
                <a:solidFill>
                  <a:srgbClr val="FF0000"/>
                </a:solidFill>
              </a:rPr>
              <a:t>teşekkürler</a:t>
            </a:r>
            <a:endParaRPr lang="tr-TR" sz="6000" dirty="0">
              <a:solidFill>
                <a:srgbClr val="FF0000"/>
              </a:solidFill>
            </a:endParaRPr>
          </a:p>
        </p:txBody>
      </p:sp>
      <p:sp>
        <p:nvSpPr>
          <p:cNvPr id="3" name="İçerik Yer Tutucusu 2"/>
          <p:cNvSpPr>
            <a:spLocks noGrp="1"/>
          </p:cNvSpPr>
          <p:nvPr>
            <p:ph sz="quarter" idx="1"/>
          </p:nvPr>
        </p:nvSpPr>
        <p:spPr>
          <a:xfrm>
            <a:off x="457200" y="3501008"/>
            <a:ext cx="7355160" cy="2304256"/>
          </a:xfrm>
        </p:spPr>
        <p:txBody>
          <a:bodyPr/>
          <a:lstStyle/>
          <a:p>
            <a:pPr algn="ctr"/>
            <a:r>
              <a:rPr lang="tr-TR" dirty="0" smtClean="0"/>
              <a:t>2017/2018 EĞİTİM-ÖĞRETİM YILINDA İLÇEMİZ EĞİTİME KATKI SUNAN ÖĞRETMEN, İDARECİ ve VATANDAŞLARIMIZA TEŞEKKÜR EDERİZ.</a:t>
            </a:r>
          </a:p>
        </p:txBody>
      </p:sp>
    </p:spTree>
    <p:extLst>
      <p:ext uri="{BB962C8B-B14F-4D97-AF65-F5344CB8AC3E}">
        <p14:creationId xmlns:p14="http://schemas.microsoft.com/office/powerpoint/2010/main" val="3526974787"/>
      </p:ext>
    </p:extLst>
  </p:cSld>
  <p:clrMapOvr>
    <a:masterClrMapping/>
  </p:clrMapOvr>
  <mc:AlternateContent xmlns:mc="http://schemas.openxmlformats.org/markup-compatibility/2006" xmlns:p14="http://schemas.microsoft.com/office/powerpoint/2010/main">
    <mc:Choice Requires="p14">
      <p:transition spd="slow" p14:dur="25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598488" y="662132"/>
            <a:ext cx="8005762" cy="400050"/>
          </a:xfrm>
          <a:prstGeom prst="rect">
            <a:avLst/>
          </a:prstGeom>
          <a:noFill/>
        </p:spPr>
        <p:txBody>
          <a:bodyPr>
            <a:spAutoFit/>
          </a:bodyPr>
          <a:lstStyle/>
          <a:p>
            <a:pPr algn="ctr">
              <a:defRPr/>
            </a:pPr>
            <a:r>
              <a:rPr lang="tr-TR" sz="2000" b="1" dirty="0">
                <a:latin typeface="+mj-lt"/>
                <a:cs typeface="Times New Roman" pitchFamily="18" charset="0"/>
              </a:rPr>
              <a:t>2017-2018 EĞİTİM-ÖĞRETİM YILI TAŞINAN ÖĞRENCİ SAYISI</a:t>
            </a:r>
          </a:p>
        </p:txBody>
      </p:sp>
      <p:graphicFrame>
        <p:nvGraphicFramePr>
          <p:cNvPr id="9" name="8 Tablo"/>
          <p:cNvGraphicFramePr>
            <a:graphicFrameLocks noGrp="1"/>
          </p:cNvGraphicFramePr>
          <p:nvPr>
            <p:extLst>
              <p:ext uri="{D42A27DB-BD31-4B8C-83A1-F6EECF244321}">
                <p14:modId xmlns:p14="http://schemas.microsoft.com/office/powerpoint/2010/main" val="3712640700"/>
              </p:ext>
            </p:extLst>
          </p:nvPr>
        </p:nvGraphicFramePr>
        <p:xfrm>
          <a:off x="749301" y="1340768"/>
          <a:ext cx="7423101" cy="5143905"/>
        </p:xfrm>
        <a:graphic>
          <a:graphicData uri="http://schemas.openxmlformats.org/drawingml/2006/table">
            <a:tbl>
              <a:tblPr firstRow="1" bandRow="1">
                <a:tableStyleId>{5C22544A-7EE6-4342-B048-85BDC9FD1C3A}</a:tableStyleId>
              </a:tblPr>
              <a:tblGrid>
                <a:gridCol w="454476"/>
                <a:gridCol w="5251092"/>
                <a:gridCol w="1717533"/>
              </a:tblGrid>
              <a:tr h="829769">
                <a:tc>
                  <a:txBody>
                    <a:bodyPr/>
                    <a:lstStyle/>
                    <a:p>
                      <a:pPr algn="ctr"/>
                      <a:r>
                        <a:rPr lang="tr-TR" sz="1200" dirty="0" smtClean="0"/>
                        <a:t>S.N</a:t>
                      </a:r>
                      <a:endParaRPr lang="tr-TR" sz="1200" dirty="0"/>
                    </a:p>
                  </a:txBody>
                  <a:tcPr marL="121909" marR="121909" marT="34271" marB="34271" anchor="ctr"/>
                </a:tc>
                <a:tc>
                  <a:txBody>
                    <a:bodyPr/>
                    <a:lstStyle/>
                    <a:p>
                      <a:r>
                        <a:rPr lang="tr-TR" sz="1600" dirty="0" smtClean="0"/>
                        <a:t>TAŞIMA</a:t>
                      </a:r>
                      <a:r>
                        <a:rPr lang="tr-TR" sz="1600" baseline="0" dirty="0" smtClean="0"/>
                        <a:t> MERKEZİ OKUL</a:t>
                      </a:r>
                      <a:endParaRPr lang="tr-TR" sz="1600" dirty="0"/>
                    </a:p>
                  </a:txBody>
                  <a:tcPr marL="121909" marR="121909" marT="34271" marB="34271" anchor="ctr"/>
                </a:tc>
                <a:tc>
                  <a:txBody>
                    <a:bodyPr/>
                    <a:lstStyle/>
                    <a:p>
                      <a:r>
                        <a:rPr lang="tr-TR" sz="1600" dirty="0" smtClean="0"/>
                        <a:t>TAŞINAN ÖĞRENCİ SAYISI</a:t>
                      </a:r>
                      <a:endParaRPr lang="tr-TR" sz="1600" dirty="0"/>
                    </a:p>
                  </a:txBody>
                  <a:tcPr marL="121909" marR="121909" marT="34271" marB="34271" anchor="ctr"/>
                </a:tc>
              </a:tr>
              <a:tr h="290727">
                <a:tc>
                  <a:txBody>
                    <a:bodyPr/>
                    <a:lstStyle/>
                    <a:p>
                      <a:r>
                        <a:rPr lang="tr-TR" sz="1200" dirty="0" smtClean="0"/>
                        <a:t>1</a:t>
                      </a:r>
                      <a:endParaRPr lang="tr-TR" sz="1200" dirty="0"/>
                    </a:p>
                  </a:txBody>
                  <a:tcPr marL="121909" marR="121909" marT="34271" marB="34271" anchor="ctr"/>
                </a:tc>
                <a:tc>
                  <a:txBody>
                    <a:bodyPr/>
                    <a:lstStyle/>
                    <a:p>
                      <a:r>
                        <a:rPr lang="tr-TR" sz="1600" dirty="0" smtClean="0"/>
                        <a:t>Atatürk Ortaokulu</a:t>
                      </a:r>
                      <a:endParaRPr lang="tr-TR" sz="1600" dirty="0"/>
                    </a:p>
                  </a:txBody>
                  <a:tcPr marL="121909" marR="121909" marT="34271" marB="34271" anchor="ctr"/>
                </a:tc>
                <a:tc>
                  <a:txBody>
                    <a:bodyPr/>
                    <a:lstStyle/>
                    <a:p>
                      <a:pPr algn="ctr"/>
                      <a:r>
                        <a:rPr lang="tr-TR" sz="1400" dirty="0" smtClean="0"/>
                        <a:t>51</a:t>
                      </a:r>
                      <a:endParaRPr lang="tr-TR" sz="1400" dirty="0"/>
                    </a:p>
                  </a:txBody>
                  <a:tcPr marL="121909" marR="121909" marT="34271" marB="34271" anchor="ctr"/>
                </a:tc>
              </a:tr>
              <a:tr h="290727">
                <a:tc>
                  <a:txBody>
                    <a:bodyPr/>
                    <a:lstStyle/>
                    <a:p>
                      <a:r>
                        <a:rPr lang="tr-TR" sz="1200" dirty="0" smtClean="0"/>
                        <a:t>2</a:t>
                      </a:r>
                      <a:endParaRPr lang="tr-TR" sz="1200" dirty="0"/>
                    </a:p>
                  </a:txBody>
                  <a:tcPr marL="121909" marR="121909" marT="34271" marB="34271" anchor="ctr"/>
                </a:tc>
                <a:tc>
                  <a:txBody>
                    <a:bodyPr/>
                    <a:lstStyle/>
                    <a:p>
                      <a:r>
                        <a:rPr lang="tr-TR" sz="1600" dirty="0" smtClean="0"/>
                        <a:t>Yunus Emre İlkokulu</a:t>
                      </a:r>
                      <a:r>
                        <a:rPr lang="tr-TR" sz="1600" baseline="0" dirty="0" smtClean="0"/>
                        <a:t> </a:t>
                      </a:r>
                      <a:endParaRPr lang="tr-TR" sz="1600" dirty="0"/>
                    </a:p>
                  </a:txBody>
                  <a:tcPr marL="121909" marR="121909" marT="34271" marB="34271" anchor="ctr"/>
                </a:tc>
                <a:tc>
                  <a:txBody>
                    <a:bodyPr/>
                    <a:lstStyle/>
                    <a:p>
                      <a:pPr algn="ctr"/>
                      <a:r>
                        <a:rPr lang="tr-TR" sz="1400" dirty="0" smtClean="0"/>
                        <a:t>83</a:t>
                      </a:r>
                      <a:endParaRPr lang="tr-TR" sz="1400" dirty="0"/>
                    </a:p>
                  </a:txBody>
                  <a:tcPr marL="121909" marR="121909" marT="34271" marB="34271" anchor="ctr"/>
                </a:tc>
              </a:tr>
              <a:tr h="290727">
                <a:tc>
                  <a:txBody>
                    <a:bodyPr/>
                    <a:lstStyle/>
                    <a:p>
                      <a:r>
                        <a:rPr lang="tr-TR" sz="1200" dirty="0" smtClean="0"/>
                        <a:t>3</a:t>
                      </a:r>
                      <a:endParaRPr lang="tr-TR" sz="1200" dirty="0"/>
                    </a:p>
                  </a:txBody>
                  <a:tcPr marL="121909" marR="121909" marT="34271" marB="34271" anchor="ctr"/>
                </a:tc>
                <a:tc>
                  <a:txBody>
                    <a:bodyPr/>
                    <a:lstStyle/>
                    <a:p>
                      <a:r>
                        <a:rPr lang="tr-TR" sz="1600" dirty="0" smtClean="0"/>
                        <a:t>Ş. Ercan Eker Ortaokulu </a:t>
                      </a:r>
                      <a:endParaRPr lang="tr-TR" sz="1600" dirty="0"/>
                    </a:p>
                  </a:txBody>
                  <a:tcPr marL="121909" marR="121909" marT="34271" marB="34271" anchor="ctr"/>
                </a:tc>
                <a:tc>
                  <a:txBody>
                    <a:bodyPr/>
                    <a:lstStyle/>
                    <a:p>
                      <a:pPr algn="ctr"/>
                      <a:r>
                        <a:rPr lang="tr-TR" sz="1400" dirty="0" smtClean="0"/>
                        <a:t>107</a:t>
                      </a:r>
                      <a:endParaRPr lang="tr-TR" sz="1400" dirty="0"/>
                    </a:p>
                  </a:txBody>
                  <a:tcPr marL="121909" marR="121909" marT="34271" marB="34271" anchor="ctr"/>
                </a:tc>
              </a:tr>
              <a:tr h="290727">
                <a:tc>
                  <a:txBody>
                    <a:bodyPr/>
                    <a:lstStyle/>
                    <a:p>
                      <a:r>
                        <a:rPr lang="tr-TR" sz="1200" dirty="0" smtClean="0"/>
                        <a:t>4</a:t>
                      </a:r>
                      <a:endParaRPr lang="tr-TR" sz="1200" dirty="0"/>
                    </a:p>
                  </a:txBody>
                  <a:tcPr marL="121909" marR="121909" marT="34271" marB="34271" anchor="ctr"/>
                </a:tc>
                <a:tc>
                  <a:txBody>
                    <a:bodyPr/>
                    <a:lstStyle/>
                    <a:p>
                      <a:r>
                        <a:rPr lang="tr-TR" sz="1600" dirty="0" smtClean="0"/>
                        <a:t>Ş. Ercan Eker İlkokulu</a:t>
                      </a:r>
                      <a:r>
                        <a:rPr lang="tr-TR" sz="1600" baseline="0" dirty="0" smtClean="0"/>
                        <a:t> </a:t>
                      </a:r>
                      <a:endParaRPr lang="tr-TR" sz="1600" dirty="0"/>
                    </a:p>
                  </a:txBody>
                  <a:tcPr marL="121909" marR="121909" marT="34271" marB="34271" anchor="ctr"/>
                </a:tc>
                <a:tc>
                  <a:txBody>
                    <a:bodyPr/>
                    <a:lstStyle/>
                    <a:p>
                      <a:pPr algn="ctr"/>
                      <a:r>
                        <a:rPr lang="tr-TR" sz="1400" dirty="0" smtClean="0"/>
                        <a:t>55</a:t>
                      </a:r>
                      <a:endParaRPr lang="tr-TR" sz="1400" dirty="0"/>
                    </a:p>
                  </a:txBody>
                  <a:tcPr marL="121909" marR="121909" marT="34271" marB="34271" anchor="ctr"/>
                </a:tc>
              </a:tr>
              <a:tr h="290727">
                <a:tc>
                  <a:txBody>
                    <a:bodyPr/>
                    <a:lstStyle/>
                    <a:p>
                      <a:r>
                        <a:rPr lang="tr-TR" sz="1200" dirty="0" smtClean="0"/>
                        <a:t>5</a:t>
                      </a:r>
                      <a:endParaRPr lang="tr-TR" sz="1200" dirty="0"/>
                    </a:p>
                  </a:txBody>
                  <a:tcPr marL="121909" marR="121909" marT="34271" marB="34271" anchor="ctr"/>
                </a:tc>
                <a:tc>
                  <a:txBody>
                    <a:bodyPr/>
                    <a:lstStyle/>
                    <a:p>
                      <a:r>
                        <a:rPr lang="tr-TR" sz="1600" dirty="0" err="1" smtClean="0"/>
                        <a:t>Hacıyakup</a:t>
                      </a:r>
                      <a:r>
                        <a:rPr lang="tr-TR" sz="1600" dirty="0" smtClean="0"/>
                        <a:t> İlk-Ortaokulu </a:t>
                      </a:r>
                      <a:endParaRPr lang="tr-TR" sz="1600" dirty="0"/>
                    </a:p>
                  </a:txBody>
                  <a:tcPr marL="121909" marR="121909" marT="34271" marB="34271" anchor="ctr"/>
                </a:tc>
                <a:tc>
                  <a:txBody>
                    <a:bodyPr/>
                    <a:lstStyle/>
                    <a:p>
                      <a:pPr algn="ctr"/>
                      <a:r>
                        <a:rPr lang="tr-TR" sz="1400" dirty="0" smtClean="0"/>
                        <a:t>124</a:t>
                      </a:r>
                      <a:endParaRPr lang="tr-TR" sz="1400" dirty="0"/>
                    </a:p>
                  </a:txBody>
                  <a:tcPr marL="121909" marR="121909" marT="34271" marB="34271" anchor="ctr"/>
                </a:tc>
              </a:tr>
              <a:tr h="290727">
                <a:tc>
                  <a:txBody>
                    <a:bodyPr/>
                    <a:lstStyle/>
                    <a:p>
                      <a:r>
                        <a:rPr lang="tr-TR" sz="1200" dirty="0" smtClean="0"/>
                        <a:t>6</a:t>
                      </a:r>
                      <a:endParaRPr lang="tr-TR" sz="1200" dirty="0"/>
                    </a:p>
                  </a:txBody>
                  <a:tcPr marL="121909" marR="121909" marT="34271" marB="34271" anchor="ctr"/>
                </a:tc>
                <a:tc>
                  <a:txBody>
                    <a:bodyPr/>
                    <a:lstStyle/>
                    <a:p>
                      <a:r>
                        <a:rPr lang="tr-TR" sz="1600" dirty="0" smtClean="0"/>
                        <a:t>HSB Y. Yaşam İlk-Ortaokulu</a:t>
                      </a:r>
                      <a:endParaRPr lang="tr-TR" sz="1600" dirty="0"/>
                    </a:p>
                  </a:txBody>
                  <a:tcPr marL="121909" marR="121909" marT="34271" marB="34271" anchor="ctr"/>
                </a:tc>
                <a:tc>
                  <a:txBody>
                    <a:bodyPr/>
                    <a:lstStyle/>
                    <a:p>
                      <a:pPr algn="ctr"/>
                      <a:r>
                        <a:rPr lang="tr-TR" sz="1400" dirty="0" smtClean="0"/>
                        <a:t>116</a:t>
                      </a:r>
                      <a:endParaRPr lang="tr-TR" sz="1400" dirty="0"/>
                    </a:p>
                  </a:txBody>
                  <a:tcPr marL="121909" marR="121909" marT="34271" marB="34271" anchor="ctr"/>
                </a:tc>
              </a:tr>
              <a:tr h="290727">
                <a:tc>
                  <a:txBody>
                    <a:bodyPr/>
                    <a:lstStyle/>
                    <a:p>
                      <a:r>
                        <a:rPr lang="tr-TR" sz="1200" dirty="0" smtClean="0"/>
                        <a:t>7</a:t>
                      </a:r>
                      <a:endParaRPr lang="tr-TR" sz="1200" dirty="0"/>
                    </a:p>
                  </a:txBody>
                  <a:tcPr marL="121909" marR="121909" marT="34271" marB="34271" anchor="ctr"/>
                </a:tc>
                <a:tc>
                  <a:txBody>
                    <a:bodyPr/>
                    <a:lstStyle/>
                    <a:p>
                      <a:r>
                        <a:rPr lang="tr-TR" sz="1600" dirty="0" err="1" smtClean="0"/>
                        <a:t>Saçmalıpınar</a:t>
                      </a:r>
                      <a:r>
                        <a:rPr lang="tr-TR" sz="1600" baseline="0" dirty="0" smtClean="0"/>
                        <a:t> </a:t>
                      </a:r>
                      <a:r>
                        <a:rPr lang="tr-TR" sz="1600" dirty="0" smtClean="0"/>
                        <a:t>İlk-Ortaokulu</a:t>
                      </a:r>
                      <a:endParaRPr lang="tr-TR" sz="1600" dirty="0"/>
                    </a:p>
                  </a:txBody>
                  <a:tcPr marL="121909" marR="121909" marT="34271" marB="34271" anchor="ctr"/>
                </a:tc>
                <a:tc>
                  <a:txBody>
                    <a:bodyPr/>
                    <a:lstStyle/>
                    <a:p>
                      <a:pPr algn="ctr"/>
                      <a:r>
                        <a:rPr lang="tr-TR" sz="1400" dirty="0" smtClean="0"/>
                        <a:t>64</a:t>
                      </a:r>
                      <a:endParaRPr lang="tr-TR" sz="1400" dirty="0"/>
                    </a:p>
                  </a:txBody>
                  <a:tcPr marL="121909" marR="121909" marT="34271" marB="34271" anchor="ctr"/>
                </a:tc>
              </a:tr>
              <a:tr h="337710">
                <a:tc>
                  <a:txBody>
                    <a:bodyPr/>
                    <a:lstStyle/>
                    <a:p>
                      <a:r>
                        <a:rPr lang="tr-TR" sz="1200" dirty="0" smtClean="0"/>
                        <a:t>8</a:t>
                      </a:r>
                      <a:endParaRPr lang="tr-TR" sz="1200" dirty="0"/>
                    </a:p>
                  </a:txBody>
                  <a:tcPr marL="121909" marR="121909" marT="34271" marB="34271" anchor="ctr"/>
                </a:tc>
                <a:tc>
                  <a:txBody>
                    <a:bodyPr/>
                    <a:lstStyle/>
                    <a:p>
                      <a:r>
                        <a:rPr lang="tr-TR" sz="1600" dirty="0" smtClean="0"/>
                        <a:t>Yunus Efendi Ş.T.D. İlk-Ortaokulu</a:t>
                      </a:r>
                      <a:endParaRPr lang="tr-TR" sz="1600" dirty="0"/>
                    </a:p>
                  </a:txBody>
                  <a:tcPr marL="121909" marR="121909" marT="34271" marB="34271" anchor="ctr"/>
                </a:tc>
                <a:tc>
                  <a:txBody>
                    <a:bodyPr/>
                    <a:lstStyle/>
                    <a:p>
                      <a:pPr algn="ctr"/>
                      <a:r>
                        <a:rPr lang="tr-TR" sz="1400" dirty="0" smtClean="0"/>
                        <a:t>92</a:t>
                      </a:r>
                      <a:endParaRPr lang="tr-TR" sz="1400" dirty="0"/>
                    </a:p>
                  </a:txBody>
                  <a:tcPr marL="121909" marR="121909" marT="34271" marB="34271" anchor="ctr"/>
                </a:tc>
              </a:tr>
              <a:tr h="337710">
                <a:tc>
                  <a:txBody>
                    <a:bodyPr/>
                    <a:lstStyle/>
                    <a:p>
                      <a:r>
                        <a:rPr lang="tr-TR" sz="1200" dirty="0" smtClean="0"/>
                        <a:t>9</a:t>
                      </a:r>
                      <a:endParaRPr lang="tr-TR" sz="1200" dirty="0"/>
                    </a:p>
                  </a:txBody>
                  <a:tcPr marL="121909" marR="121909" marT="34271" marB="34271" anchor="ctr"/>
                </a:tc>
                <a:tc>
                  <a:txBody>
                    <a:bodyPr/>
                    <a:lstStyle/>
                    <a:p>
                      <a:r>
                        <a:rPr lang="tr-TR" sz="1600" dirty="0" smtClean="0"/>
                        <a:t> 15 Temmuz Şehitleri İmamhatip</a:t>
                      </a:r>
                      <a:r>
                        <a:rPr lang="tr-TR" sz="1600" baseline="0" dirty="0" smtClean="0"/>
                        <a:t> Ortaokulu </a:t>
                      </a:r>
                      <a:endParaRPr lang="tr-TR" sz="1600" dirty="0"/>
                    </a:p>
                  </a:txBody>
                  <a:tcPr marL="121909" marR="121909" marT="34271" marB="34271" anchor="ctr"/>
                </a:tc>
                <a:tc>
                  <a:txBody>
                    <a:bodyPr/>
                    <a:lstStyle/>
                    <a:p>
                      <a:pPr algn="ctr"/>
                      <a:r>
                        <a:rPr lang="tr-TR" sz="1400" dirty="0" smtClean="0"/>
                        <a:t>187</a:t>
                      </a:r>
                      <a:endParaRPr lang="tr-TR" sz="1400" dirty="0"/>
                    </a:p>
                  </a:txBody>
                  <a:tcPr marL="121909" marR="121909" marT="34271" marB="34271" anchor="ctr"/>
                </a:tc>
              </a:tr>
              <a:tr h="337710">
                <a:tc>
                  <a:txBody>
                    <a:bodyPr/>
                    <a:lstStyle/>
                    <a:p>
                      <a:r>
                        <a:rPr lang="tr-TR" sz="1200" dirty="0" smtClean="0"/>
                        <a:t>10</a:t>
                      </a:r>
                      <a:endParaRPr lang="tr-TR" sz="1200" dirty="0"/>
                    </a:p>
                  </a:txBody>
                  <a:tcPr marL="121909" marR="121909" marT="34271" marB="34271" anchor="ctr"/>
                </a:tc>
                <a:tc>
                  <a:txBody>
                    <a:bodyPr/>
                    <a:lstStyle/>
                    <a:p>
                      <a:r>
                        <a:rPr lang="tr-TR" sz="1600" dirty="0" smtClean="0"/>
                        <a:t>Gölyaka Anadolu Lisesi</a:t>
                      </a:r>
                      <a:endParaRPr lang="tr-TR" sz="1600" dirty="0"/>
                    </a:p>
                  </a:txBody>
                  <a:tcPr marL="121909" marR="121909" marT="34271" marB="34271" anchor="ctr"/>
                </a:tc>
                <a:tc>
                  <a:txBody>
                    <a:bodyPr/>
                    <a:lstStyle/>
                    <a:p>
                      <a:pPr algn="ctr"/>
                      <a:r>
                        <a:rPr lang="tr-TR" sz="1400" dirty="0" smtClean="0"/>
                        <a:t>202</a:t>
                      </a:r>
                      <a:endParaRPr lang="tr-TR" sz="1400" dirty="0"/>
                    </a:p>
                  </a:txBody>
                  <a:tcPr marL="121909" marR="121909" marT="34271" marB="34271" anchor="ctr"/>
                </a:tc>
              </a:tr>
              <a:tr h="337710">
                <a:tc>
                  <a:txBody>
                    <a:bodyPr/>
                    <a:lstStyle/>
                    <a:p>
                      <a:r>
                        <a:rPr lang="tr-TR" sz="1200" dirty="0" smtClean="0"/>
                        <a:t>11</a:t>
                      </a:r>
                      <a:endParaRPr lang="tr-TR" sz="1200" dirty="0"/>
                    </a:p>
                  </a:txBody>
                  <a:tcPr marL="121909" marR="121909" marT="34271" marB="34271" anchor="ctr"/>
                </a:tc>
                <a:tc>
                  <a:txBody>
                    <a:bodyPr/>
                    <a:lstStyle/>
                    <a:p>
                      <a:r>
                        <a:rPr lang="tr-TR" sz="1600" dirty="0" smtClean="0"/>
                        <a:t>Gölyaka Mesleki</a:t>
                      </a:r>
                      <a:r>
                        <a:rPr lang="tr-TR" sz="1600" baseline="0" dirty="0" smtClean="0"/>
                        <a:t> ve Teknik </a:t>
                      </a:r>
                      <a:r>
                        <a:rPr lang="tr-TR" sz="1600" dirty="0" smtClean="0"/>
                        <a:t>Anadolu Lisesi</a:t>
                      </a:r>
                      <a:endParaRPr lang="tr-TR" sz="1600" dirty="0"/>
                    </a:p>
                  </a:txBody>
                  <a:tcPr marL="121909" marR="121909" marT="34271" marB="34271" anchor="ctr"/>
                </a:tc>
                <a:tc>
                  <a:txBody>
                    <a:bodyPr/>
                    <a:lstStyle/>
                    <a:p>
                      <a:pPr algn="ctr"/>
                      <a:r>
                        <a:rPr lang="tr-TR" sz="1400" dirty="0" smtClean="0"/>
                        <a:t>209</a:t>
                      </a:r>
                      <a:endParaRPr lang="tr-TR" sz="1400" dirty="0"/>
                    </a:p>
                  </a:txBody>
                  <a:tcPr marL="121909" marR="121909" marT="34271" marB="34271" anchor="ctr"/>
                </a:tc>
              </a:tr>
              <a:tr h="433760">
                <a:tc>
                  <a:txBody>
                    <a:bodyPr/>
                    <a:lstStyle/>
                    <a:p>
                      <a:r>
                        <a:rPr lang="tr-TR" sz="1200" dirty="0" smtClean="0"/>
                        <a:t>12</a:t>
                      </a:r>
                      <a:endParaRPr lang="tr-TR" sz="1200" dirty="0"/>
                    </a:p>
                  </a:txBody>
                  <a:tcPr marL="121909" marR="121909" marT="34271" marB="34271" anchor="ctr"/>
                </a:tc>
                <a:tc>
                  <a:txBody>
                    <a:bodyPr/>
                    <a:lstStyle/>
                    <a:p>
                      <a:r>
                        <a:rPr lang="tr-TR" sz="1600" dirty="0" smtClean="0"/>
                        <a:t>Gölyaka Anadolu İmam Hatip Lisesi</a:t>
                      </a:r>
                      <a:endParaRPr lang="tr-TR" sz="1600" dirty="0"/>
                    </a:p>
                  </a:txBody>
                  <a:tcPr marL="121909" marR="121909" marT="34271" marB="34271" anchor="ctr"/>
                </a:tc>
                <a:tc>
                  <a:txBody>
                    <a:bodyPr/>
                    <a:lstStyle/>
                    <a:p>
                      <a:pPr algn="ctr"/>
                      <a:r>
                        <a:rPr lang="tr-TR" sz="1400" dirty="0" smtClean="0"/>
                        <a:t>116</a:t>
                      </a:r>
                      <a:endParaRPr lang="tr-TR" sz="1400" dirty="0"/>
                    </a:p>
                  </a:txBody>
                  <a:tcPr marL="121909" marR="121909" marT="34271" marB="34271" anchor="ctr"/>
                </a:tc>
              </a:tr>
              <a:tr h="319095">
                <a:tc gridSpan="2">
                  <a:txBody>
                    <a:bodyPr/>
                    <a:lstStyle/>
                    <a:p>
                      <a:pPr algn="ctr"/>
                      <a:r>
                        <a:rPr lang="tr-TR" sz="1800" b="1" dirty="0" smtClean="0"/>
                        <a:t>TOPLAM</a:t>
                      </a:r>
                      <a:endParaRPr lang="tr-TR" sz="1800" b="1" dirty="0"/>
                    </a:p>
                  </a:txBody>
                  <a:tcPr marL="121909" marR="121909" marT="34271" marB="34271"/>
                </a:tc>
                <a:tc hMerge="1">
                  <a:txBody>
                    <a:bodyPr/>
                    <a:lstStyle/>
                    <a:p>
                      <a:endParaRPr lang="tr-TR" dirty="0"/>
                    </a:p>
                  </a:txBody>
                  <a:tcPr/>
                </a:tc>
                <a:tc>
                  <a:txBody>
                    <a:bodyPr/>
                    <a:lstStyle/>
                    <a:p>
                      <a:pPr algn="ctr"/>
                      <a:r>
                        <a:rPr lang="tr-TR" sz="1800" b="1" dirty="0" smtClean="0"/>
                        <a:t>1406</a:t>
                      </a:r>
                      <a:endParaRPr lang="tr-TR" sz="1800" b="1" dirty="0"/>
                    </a:p>
                  </a:txBody>
                  <a:tcPr marL="121909" marR="121909" marT="34271" marB="34271"/>
                </a:tc>
              </a:tr>
            </a:tbl>
          </a:graphicData>
        </a:graphic>
      </p:graphicFrame>
      <p:sp>
        <p:nvSpPr>
          <p:cNvPr id="10" name="9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91234F60-71AB-483D-8485-D1088372B845}" type="slidenum">
              <a:rPr lang="tr-TR" smtClean="0"/>
              <a:pPr>
                <a:defRPr/>
              </a:pPr>
              <a:t>11</a:t>
            </a:fld>
            <a:endParaRPr lang="tr-TR" b="1" dirty="0" smtClean="0"/>
          </a:p>
          <a:p>
            <a:pPr>
              <a:defRPr/>
            </a:pPr>
            <a:endParaRPr lang="tr-TR" dirty="0"/>
          </a:p>
        </p:txBody>
      </p:sp>
    </p:spTree>
    <p:extLst>
      <p:ext uri="{BB962C8B-B14F-4D97-AF65-F5344CB8AC3E}">
        <p14:creationId xmlns:p14="http://schemas.microsoft.com/office/powerpoint/2010/main" val="4170508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title"/>
          </p:nvPr>
        </p:nvSpPr>
        <p:spPr>
          <a:xfrm>
            <a:off x="1043608" y="260648"/>
            <a:ext cx="7467600" cy="1143000"/>
          </a:xfrm>
        </p:spPr>
        <p:txBody>
          <a:bodyPr/>
          <a:lstStyle/>
          <a:p>
            <a:r>
              <a:rPr lang="tr-TR" altLang="tr-TR" b="1" dirty="0" smtClean="0">
                <a:solidFill>
                  <a:schemeClr val="tx1"/>
                </a:solidFill>
              </a:rPr>
              <a:t>MÜDÜRLÜK GÖREV DAĞILIMI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59335053"/>
              </p:ext>
            </p:extLst>
          </p:nvPr>
        </p:nvGraphicFramePr>
        <p:xfrm>
          <a:off x="395536" y="1844824"/>
          <a:ext cx="8178800" cy="3695341"/>
        </p:xfrm>
        <a:graphic>
          <a:graphicData uri="http://schemas.openxmlformats.org/drawingml/2006/table">
            <a:tbl>
              <a:tblPr>
                <a:tableStyleId>{073A0DAA-6AF3-43AB-8588-CEC1D06C72B9}</a:tableStyleId>
              </a:tblPr>
              <a:tblGrid>
                <a:gridCol w="3327400"/>
                <a:gridCol w="1346200"/>
                <a:gridCol w="1562100"/>
                <a:gridCol w="1943100"/>
              </a:tblGrid>
              <a:tr h="318238">
                <a:tc>
                  <a:txBody>
                    <a:bodyPr/>
                    <a:lstStyle/>
                    <a:p>
                      <a:pPr algn="ctr" fontAlgn="ctr"/>
                      <a:r>
                        <a:rPr lang="tr-TR" sz="1100" u="none" strike="noStrike" dirty="0">
                          <a:effectLst/>
                        </a:rPr>
                        <a:t>BİRİM</a:t>
                      </a: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SORUMLU MEMUR</a:t>
                      </a: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SORUMLU ŞUBE MÜDÜRÜ</a:t>
                      </a: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KARŞI SORUMLU ŞUBE MÜDÜRÜ</a:t>
                      </a: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238">
                <a:tc>
                  <a:txBody>
                    <a:bodyPr/>
                    <a:lstStyle/>
                    <a:p>
                      <a:pPr algn="l" fontAlgn="ctr"/>
                      <a:r>
                        <a:rPr lang="tr-TR" sz="1000" u="none" strike="noStrike" dirty="0">
                          <a:effectLst/>
                        </a:rPr>
                        <a:t>Hayat Boyu Öğrenme</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EYÜP DURSUN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ALİ KANIK</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238">
                <a:tc>
                  <a:txBody>
                    <a:bodyPr/>
                    <a:lstStyle/>
                    <a:p>
                      <a:pPr algn="l" fontAlgn="ctr"/>
                      <a:r>
                        <a:rPr lang="tr-TR" sz="1000" u="none" strike="noStrike" dirty="0">
                          <a:effectLst/>
                        </a:rPr>
                        <a:t>Ortaöğretim Hizmetleri</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EYÜP DURSUN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ALİ KANIK</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238">
                <a:tc>
                  <a:txBody>
                    <a:bodyPr/>
                    <a:lstStyle/>
                    <a:p>
                      <a:pPr algn="l" fontAlgn="ctr"/>
                      <a:r>
                        <a:rPr lang="tr-TR" sz="1000" u="none" strike="noStrike" dirty="0">
                          <a:effectLst/>
                        </a:rPr>
                        <a:t>Din Öğretimi Hizmetleri</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EYÜP DURSUN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ALİ KANIK</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812">
                <a:tc>
                  <a:txBody>
                    <a:bodyPr/>
                    <a:lstStyle/>
                    <a:p>
                      <a:pPr algn="l" fontAlgn="ctr"/>
                      <a:r>
                        <a:rPr lang="tr-TR" sz="1000" u="none" strike="noStrike" dirty="0">
                          <a:effectLst/>
                        </a:rPr>
                        <a:t>Özel Eğitim ve Rehberlik Hizmetleri</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ŞEF İSKENDER ÇOBAN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ALİ KANIK</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238">
                <a:tc>
                  <a:txBody>
                    <a:bodyPr/>
                    <a:lstStyle/>
                    <a:p>
                      <a:pPr algn="l" fontAlgn="ctr"/>
                      <a:r>
                        <a:rPr lang="tr-TR" sz="1000" u="none" strike="noStrike" dirty="0">
                          <a:effectLst/>
                        </a:rPr>
                        <a:t>İnsan Kaynakları</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ŞEF İSKENDER ÇOBAN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ALİ KANIK</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694">
                <a:tc>
                  <a:txBody>
                    <a:bodyPr/>
                    <a:lstStyle/>
                    <a:p>
                      <a:pPr algn="l" fontAlgn="ctr"/>
                      <a:r>
                        <a:rPr lang="tr-TR" sz="1000" u="none" strike="noStrike" dirty="0">
                          <a:effectLst/>
                        </a:rPr>
                        <a:t>İş Sağlığı ve Güvenliği</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ŞEF İSKENDER ÇOBAN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ALİ KANIK</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322">
                <a:tc>
                  <a:txBody>
                    <a:bodyPr/>
                    <a:lstStyle/>
                    <a:p>
                      <a:pPr algn="l" fontAlgn="ct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18238">
                <a:tc>
                  <a:txBody>
                    <a:bodyPr/>
                    <a:lstStyle/>
                    <a:p>
                      <a:pPr algn="l" fontAlgn="ctr"/>
                      <a:r>
                        <a:rPr lang="tr-TR" sz="1000" u="none" strike="noStrike" dirty="0">
                          <a:effectLst/>
                        </a:rPr>
                        <a:t>Hukuk Hizmetleri</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ŞEF İSKENDER ÇOBAN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ALİ KANIK</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827420">
                <a:tc>
                  <a:txBody>
                    <a:bodyPr/>
                    <a:lstStyle/>
                    <a:p>
                      <a:pPr algn="l" fontAlgn="ctr"/>
                      <a:r>
                        <a:rPr lang="tr-TR" sz="1000" u="none" strike="noStrike" dirty="0">
                          <a:effectLst/>
                        </a:rPr>
                        <a:t>Ölçme, Değerlendirme ve Sınav Hizmetleri</a:t>
                      </a:r>
                      <a:endParaRPr lang="tr-TR" sz="10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ŞEF ŞÜKÜR ÇAVUŞ</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ALİ KANIK</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pPr>
              <a:defRPr/>
            </a:pPr>
            <a:fld id="{C26E6E1A-5356-4EBD-8892-73D6C034D8C3}" type="slidenum">
              <a:rPr lang="tr-TR" smtClean="0"/>
              <a:pPr>
                <a:defRPr/>
              </a:pPr>
              <a:t>12</a:t>
            </a:fld>
            <a:endParaRPr lang="tr-TR"/>
          </a:p>
        </p:txBody>
      </p:sp>
    </p:spTree>
    <p:extLst>
      <p:ext uri="{BB962C8B-B14F-4D97-AF65-F5344CB8AC3E}">
        <p14:creationId xmlns:p14="http://schemas.microsoft.com/office/powerpoint/2010/main" val="1130117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title"/>
          </p:nvPr>
        </p:nvSpPr>
        <p:spPr/>
        <p:txBody>
          <a:bodyPr/>
          <a:lstStyle/>
          <a:p>
            <a:pPr algn="ctr"/>
            <a:r>
              <a:rPr lang="tr-TR" altLang="tr-TR" b="1" dirty="0" smtClean="0">
                <a:solidFill>
                  <a:schemeClr val="tx1"/>
                </a:solidFill>
              </a:rPr>
              <a:t>MÜDÜRLÜK GÖREV DAĞILIMI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822809076"/>
              </p:ext>
            </p:extLst>
          </p:nvPr>
        </p:nvGraphicFramePr>
        <p:xfrm>
          <a:off x="395536" y="1628800"/>
          <a:ext cx="8178800" cy="4218569"/>
        </p:xfrm>
        <a:graphic>
          <a:graphicData uri="http://schemas.openxmlformats.org/drawingml/2006/table">
            <a:tbl>
              <a:tblPr>
                <a:tableStyleId>{5C22544A-7EE6-4342-B048-85BDC9FD1C3A}</a:tableStyleId>
              </a:tblPr>
              <a:tblGrid>
                <a:gridCol w="3036455"/>
                <a:gridCol w="290945"/>
                <a:gridCol w="1626096"/>
                <a:gridCol w="1282204"/>
                <a:gridCol w="1943100"/>
              </a:tblGrid>
              <a:tr h="360189">
                <a:tc>
                  <a:txBody>
                    <a:bodyPr/>
                    <a:lstStyle/>
                    <a:p>
                      <a:pPr algn="ctr" fontAlgn="ctr"/>
                      <a:r>
                        <a:rPr lang="tr-TR" sz="1100" b="1" u="none" strike="noStrike" dirty="0">
                          <a:effectLst/>
                        </a:rPr>
                        <a:t>BİRİM</a:t>
                      </a: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tr-TR" sz="1100" b="1" u="none" strike="noStrike" dirty="0">
                          <a:effectLst/>
                        </a:rPr>
                        <a:t>SORUMLU MEMUR</a:t>
                      </a:r>
                      <a:endParaRPr lang="tr-TR" sz="1100" b="1" i="0" u="none" strike="noStrike" dirty="0">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tr-TR" sz="1100" b="1" u="none" strike="noStrike" dirty="0">
                          <a:effectLst/>
                        </a:rPr>
                        <a:t>SORUMLU ŞUBE MÜDÜRÜ</a:t>
                      </a: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tr-TR" sz="1100" b="1" u="none" strike="noStrike" dirty="0">
                          <a:effectLst/>
                        </a:rPr>
                        <a:t>KARŞI SORUMLU ŞUBE MÜDÜRÜ</a:t>
                      </a:r>
                      <a:endParaRPr lang="tr-TR" sz="1100" b="1"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18238">
                <a:tc>
                  <a:txBody>
                    <a:bodyPr/>
                    <a:lstStyle/>
                    <a:p>
                      <a:pPr algn="l">
                        <a:buFont typeface="Arial"/>
                        <a:buChar char="•"/>
                      </a:pPr>
                      <a:r>
                        <a:rPr lang="tr-TR" sz="1100" b="1" i="0" dirty="0" smtClean="0">
                          <a:solidFill>
                            <a:srgbClr val="191919"/>
                          </a:solidFill>
                          <a:effectLst/>
                          <a:latin typeface="Arial"/>
                        </a:rPr>
                        <a:t>Destek Hizmetleri</a:t>
                      </a: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buFont typeface="Arial"/>
                        <a:buChar char="•"/>
                      </a:pP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smtClean="0">
                          <a:effectLst/>
                        </a:rPr>
                        <a:t>ŞEF ŞÜKÜR ÇAVUŞ</a:t>
                      </a:r>
                      <a:endParaRPr lang="tr-TR" sz="1100" b="0" i="0" u="none" strike="noStrike" dirty="0">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18238">
                <a:tc>
                  <a:txBody>
                    <a:bodyPr/>
                    <a:lstStyle/>
                    <a:p>
                      <a:pPr algn="l">
                        <a:buFont typeface="Arial"/>
                        <a:buChar char="•"/>
                      </a:pPr>
                      <a:r>
                        <a:rPr lang="tr-TR" sz="1100" b="1" i="0" dirty="0" smtClean="0">
                          <a:solidFill>
                            <a:srgbClr val="191919"/>
                          </a:solidFill>
                          <a:effectLst/>
                          <a:latin typeface="Arial"/>
                        </a:rPr>
                        <a:t>Mesleki Teknik Eğitim</a:t>
                      </a: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smtClean="0">
                          <a:effectLst/>
                        </a:rPr>
                        <a:t>ŞEF ŞÜKÜR ÇAVUŞ</a:t>
                      </a:r>
                      <a:endParaRPr lang="tr-TR" sz="1100" b="0" i="0" u="none" strike="noStrike" dirty="0">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238">
                <a:tc>
                  <a:txBody>
                    <a:bodyPr/>
                    <a:lstStyle/>
                    <a:p>
                      <a:pPr algn="l">
                        <a:buFont typeface="Arial"/>
                        <a:buChar char="•"/>
                      </a:pPr>
                      <a:r>
                        <a:rPr lang="tr-TR" sz="1100" b="1" i="0" dirty="0" smtClean="0">
                          <a:solidFill>
                            <a:srgbClr val="191919"/>
                          </a:solidFill>
                          <a:effectLst/>
                          <a:latin typeface="Arial"/>
                        </a:rPr>
                        <a:t>Temel Eğitim Hizmetleri</a:t>
                      </a: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EYÜP DURSUN</a:t>
                      </a:r>
                      <a:endParaRPr lang="tr-TR" sz="1100" b="0" i="0" u="none" strike="noStrike">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313">
                <a:tc>
                  <a:txBody>
                    <a:bodyPr/>
                    <a:lstStyle/>
                    <a:p>
                      <a:pPr algn="l">
                        <a:buFont typeface="Arial"/>
                        <a:buNone/>
                      </a:pPr>
                      <a:r>
                        <a:rPr lang="tr-TR" sz="1100" b="1" i="0" dirty="0" smtClean="0">
                          <a:solidFill>
                            <a:srgbClr val="191919"/>
                          </a:solidFill>
                          <a:effectLst/>
                          <a:latin typeface="Arial"/>
                        </a:rPr>
                        <a:t>Bilgi İşlem ve Eğitim Teknolojileri</a:t>
                      </a:r>
                      <a:endParaRPr lang="tr-TR" sz="1100" b="0" i="0" dirty="0" smtClean="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None/>
                      </a:pPr>
                      <a:endParaRPr lang="tr-TR" sz="1100" b="0" i="0" dirty="0" smtClean="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ŞEF İSKENDER ÇOBAN</a:t>
                      </a:r>
                      <a:endParaRPr lang="tr-TR" sz="1100" b="0" i="0" u="none" strike="noStrike">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899">
                <a:tc>
                  <a:txBody>
                    <a:bodyPr/>
                    <a:lstStyle/>
                    <a:p>
                      <a:pPr algn="l">
                        <a:buFont typeface="Arial"/>
                        <a:buNone/>
                      </a:pPr>
                      <a:endParaRPr lang="tr-TR" sz="1100" b="0" i="0" dirty="0" smtClean="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buFont typeface="Arial"/>
                        <a:buNone/>
                      </a:pPr>
                      <a:endParaRPr lang="tr-TR" sz="1100" b="0" i="0" dirty="0" smtClean="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18238">
                <a:tc>
                  <a:txBody>
                    <a:bodyPr/>
                    <a:lstStyle/>
                    <a:p>
                      <a:pPr algn="l">
                        <a:buFont typeface="Arial"/>
                        <a:buChar char="•"/>
                      </a:pPr>
                      <a:r>
                        <a:rPr lang="tr-TR" sz="1100" b="1" i="0" dirty="0" smtClean="0">
                          <a:solidFill>
                            <a:srgbClr val="191919"/>
                          </a:solidFill>
                          <a:effectLst/>
                          <a:latin typeface="Arial"/>
                        </a:rPr>
                        <a:t>Strateji Geliştirme</a:t>
                      </a:r>
                      <a:endParaRPr lang="tr-TR" sz="1100" b="0" i="0" dirty="0" smtClean="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buFont typeface="Arial"/>
                        <a:buChar char="•"/>
                      </a:pPr>
                      <a:endParaRPr lang="tr-TR" sz="1100" b="0" i="0" dirty="0" smtClean="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ŞEF İSKENDER ÇOBAN</a:t>
                      </a:r>
                      <a:endParaRPr lang="tr-TR" sz="1100" b="0" i="0" u="none" strike="noStrike">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94239">
                <a:tc>
                  <a:txBody>
                    <a:bodyPr/>
                    <a:lstStyle/>
                    <a:p>
                      <a:pPr algn="l">
                        <a:buFont typeface="Arial"/>
                        <a:buChar char="•"/>
                      </a:pPr>
                      <a:r>
                        <a:rPr lang="tr-TR" sz="1100" b="1" i="0" dirty="0" smtClean="0">
                          <a:solidFill>
                            <a:srgbClr val="191919"/>
                          </a:solidFill>
                          <a:effectLst/>
                          <a:latin typeface="Arial"/>
                        </a:rPr>
                        <a:t>Yükseköğretim ve Yurt Dışı Eğitim Hizmetleri</a:t>
                      </a:r>
                      <a:endParaRPr lang="tr-TR" sz="1100" b="0" i="0" dirty="0" smtClean="0">
                        <a:solidFill>
                          <a:srgbClr val="191919"/>
                        </a:solidFill>
                        <a:effectLst/>
                        <a:latin typeface="Arial"/>
                      </a:endParaRPr>
                    </a:p>
                    <a:p>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ŞEF İSKENDER ÇOBAN</a:t>
                      </a:r>
                      <a:endParaRPr lang="tr-TR" sz="1100" b="0" i="0" u="none" strike="noStrike" dirty="0">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973">
                <a:tc>
                  <a:txBody>
                    <a:bodyPr/>
                    <a:lstStyle/>
                    <a:p>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dirty="0">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18238">
                <a:tc>
                  <a:txBody>
                    <a:bodyPr/>
                    <a:lstStyle/>
                    <a:p>
                      <a:pPr algn="l">
                        <a:buFont typeface="Arial"/>
                        <a:buChar char="•"/>
                      </a:pPr>
                      <a:r>
                        <a:rPr lang="tr-TR" sz="1100" b="1" i="0" dirty="0" smtClean="0">
                          <a:solidFill>
                            <a:srgbClr val="191919"/>
                          </a:solidFill>
                          <a:effectLst/>
                          <a:latin typeface="Arial"/>
                        </a:rPr>
                        <a:t>Özel Eğitim Kurumları</a:t>
                      </a:r>
                      <a:r>
                        <a:rPr lang="tr-TR" sz="1100" dirty="0" smtClean="0"/>
                        <a:t/>
                      </a:r>
                      <a:br>
                        <a:rPr lang="tr-TR" sz="1100" dirty="0" smtClean="0"/>
                      </a:b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buFont typeface="Arial"/>
                        <a:buChar char="•"/>
                      </a:pP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ŞEF İSKENDER ÇOBAN</a:t>
                      </a:r>
                      <a:endParaRPr lang="tr-TR" sz="1100" b="0" i="0" u="none" strike="noStrike">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a:effectLst/>
                        </a:rPr>
                        <a:t>AHMET GİRGİN</a:t>
                      </a:r>
                      <a:endParaRPr lang="tr-TR" sz="1100" b="0" i="0" u="none" strike="noStrike">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827420">
                <a:tc>
                  <a:txBody>
                    <a:bodyPr/>
                    <a:lstStyle/>
                    <a:p>
                      <a:pPr algn="l">
                        <a:buFont typeface="Arial"/>
                        <a:buChar char="•"/>
                      </a:pPr>
                      <a:r>
                        <a:rPr lang="tr-TR" sz="1100" b="1" i="0" dirty="0" smtClean="0">
                          <a:solidFill>
                            <a:srgbClr val="191919"/>
                          </a:solidFill>
                          <a:effectLst/>
                          <a:latin typeface="Arial"/>
                        </a:rPr>
                        <a:t>İnşaat ve Emlak Hizmetleri</a:t>
                      </a: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endParaRPr lang="tr-TR" sz="1100" b="1" i="0" u="none" strike="noStrike" dirty="0">
                        <a:solidFill>
                          <a:srgbClr val="191919"/>
                        </a:solidFill>
                        <a:effectLst/>
                        <a:latin typeface="Arial"/>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ŞEF ŞÜKÜR ÇAVUŞ</a:t>
                      </a:r>
                      <a:endParaRPr lang="tr-TR" sz="1100" b="0" i="0" u="none" strike="noStrike" dirty="0">
                        <a:solidFill>
                          <a:srgbClr val="000000"/>
                        </a:solidFill>
                        <a:effectLst/>
                        <a:latin typeface="Calibri"/>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smtClean="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AHMET GİRGİN</a:t>
                      </a:r>
                      <a:endParaRPr lang="tr-TR" sz="1100" b="0" i="0" u="none" strike="noStrike" dirty="0">
                        <a:solidFill>
                          <a:srgbClr val="000000"/>
                        </a:solidFill>
                        <a:effectLst/>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pPr>
              <a:defRPr/>
            </a:pPr>
            <a:fld id="{C26E6E1A-5356-4EBD-8892-73D6C034D8C3}" type="slidenum">
              <a:rPr lang="tr-TR" smtClean="0"/>
              <a:pPr>
                <a:defRPr/>
              </a:pPr>
              <a:t>13</a:t>
            </a:fld>
            <a:endParaRPr lang="tr-TR"/>
          </a:p>
        </p:txBody>
      </p:sp>
    </p:spTree>
    <p:extLst>
      <p:ext uri="{BB962C8B-B14F-4D97-AF65-F5344CB8AC3E}">
        <p14:creationId xmlns:p14="http://schemas.microsoft.com/office/powerpoint/2010/main" val="588067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3890664"/>
            <a:ext cx="7467600" cy="2583287"/>
          </a:xfrm>
        </p:spPr>
        <p:txBody>
          <a:bodyPr/>
          <a:lstStyle/>
          <a:p>
            <a:pPr algn="ctr"/>
            <a:endPar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tr-T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0" indent="0" algn="ctr">
              <a:buNone/>
            </a:pPr>
            <a:r>
              <a:rPr lang="tr-TR"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PROJELER</a:t>
            </a:r>
          </a:p>
        </p:txBody>
      </p:sp>
      <p:sp>
        <p:nvSpPr>
          <p:cNvPr id="4" name="Dikdörtgen 3"/>
          <p:cNvSpPr/>
          <p:nvPr/>
        </p:nvSpPr>
        <p:spPr>
          <a:xfrm>
            <a:off x="685989" y="1484784"/>
            <a:ext cx="7079182" cy="1569660"/>
          </a:xfrm>
          <a:prstGeom prst="rect">
            <a:avLst/>
          </a:prstGeom>
          <a:noFill/>
        </p:spPr>
        <p:txBody>
          <a:bodyPr wrap="none" lIns="91440" tIns="45720" rIns="91440" bIns="45720">
            <a:spAutoFit/>
          </a:bodyPr>
          <a:lstStyle/>
          <a:p>
            <a:pPr algn="ctr"/>
            <a:r>
              <a:rPr lang="tr-TR" sz="9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II. BÖLÜM</a:t>
            </a:r>
            <a:endParaRPr lang="tr-TR" sz="9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98500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1628800"/>
            <a:ext cx="7467600" cy="4801744"/>
          </a:xfrm>
        </p:spPr>
        <p:txBody>
          <a:bodyPr/>
          <a:lstStyle/>
          <a:p>
            <a:pPr algn="ctr"/>
            <a:r>
              <a:rPr lang="tr-TR" dirty="0" smtClean="0"/>
              <a:t>Müdürlüğümüze bağlı kurum ve kuruluşlar aşağıdaki projeleri başarıyla uygulamışlardır:</a:t>
            </a:r>
          </a:p>
          <a:p>
            <a:pPr algn="ctr"/>
            <a:endParaRPr lang="tr-TR" dirty="0" smtClean="0"/>
          </a:p>
          <a:p>
            <a:pPr marL="342900" indent="-342900">
              <a:buAutoNum type="arabicPeriod"/>
            </a:pPr>
            <a:r>
              <a:rPr lang="tr-TR" sz="2000" i="1" dirty="0"/>
              <a:t>BAŞARIYA BİR ADIM PROJESİ</a:t>
            </a:r>
          </a:p>
          <a:p>
            <a:pPr marL="342900" indent="-342900">
              <a:buAutoNum type="arabicPeriod"/>
            </a:pPr>
            <a:r>
              <a:rPr lang="tr-TR" sz="2000" i="1" dirty="0"/>
              <a:t>ANNEM VARSA BEN DE VARIM PROJESİ</a:t>
            </a:r>
          </a:p>
          <a:p>
            <a:pPr marL="342900" indent="-342900">
              <a:buAutoNum type="arabicPeriod"/>
            </a:pPr>
            <a:r>
              <a:rPr lang="tr-TR" sz="2000" i="1" dirty="0"/>
              <a:t>BEN BÜYÜDÜM ANNE PROJESİ</a:t>
            </a:r>
          </a:p>
          <a:p>
            <a:pPr marL="342900" indent="-342900">
              <a:buAutoNum type="arabicPeriod"/>
            </a:pPr>
            <a:r>
              <a:rPr lang="tr-TR" sz="2000" i="1" dirty="0"/>
              <a:t>KARDEŞ OKUL PROJESİ</a:t>
            </a:r>
          </a:p>
          <a:p>
            <a:pPr marL="342900" indent="-342900">
              <a:buAutoNum type="arabicPeriod"/>
            </a:pPr>
            <a:r>
              <a:rPr lang="tr-TR" sz="2000" i="1" dirty="0"/>
              <a:t>KARİYER GÜNLERİ PROJESİ</a:t>
            </a:r>
          </a:p>
          <a:p>
            <a:pPr marL="342900" indent="-342900">
              <a:buAutoNum type="arabicPeriod"/>
            </a:pPr>
            <a:r>
              <a:rPr lang="tr-TR" sz="2000" i="1" dirty="0"/>
              <a:t>DENGE PROJESİ</a:t>
            </a:r>
          </a:p>
          <a:p>
            <a:pPr marL="342900" indent="-342900">
              <a:buAutoNum type="arabicPeriod"/>
            </a:pPr>
            <a:r>
              <a:rPr lang="tr-TR" sz="2000" i="1" dirty="0"/>
              <a:t>DÜZCE KODLUYOR PROJESİ</a:t>
            </a:r>
          </a:p>
          <a:p>
            <a:pPr algn="ctr"/>
            <a:endParaRPr lang="tr-TR" dirty="0"/>
          </a:p>
        </p:txBody>
      </p:sp>
      <p:sp>
        <p:nvSpPr>
          <p:cNvPr id="4" name="Dikdörtgen 3"/>
          <p:cNvSpPr/>
          <p:nvPr/>
        </p:nvSpPr>
        <p:spPr>
          <a:xfrm>
            <a:off x="83920" y="16317"/>
            <a:ext cx="9032905" cy="1077218"/>
          </a:xfrm>
          <a:prstGeom prst="rect">
            <a:avLst/>
          </a:prstGeom>
          <a:noFill/>
        </p:spPr>
        <p:txBody>
          <a:bodyPr wrap="square" lIns="91440" tIns="45720" rIns="91440" bIns="45720">
            <a:spAutoFit/>
          </a:bodyPr>
          <a:lstStyle/>
          <a:p>
            <a:pPr algn="ctr"/>
            <a:r>
              <a:rPr lang="tr-T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İL MİLLİ EĞİTİM MÜDÜRLÜĞÜ TARAFINDAN YÜRÜTÜLEN PROJELER</a:t>
            </a:r>
            <a:endParaRPr lang="tr-TR"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756123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sz="quarter" idx="1"/>
          </p:nvPr>
        </p:nvSpPr>
        <p:spPr>
          <a:xfrm>
            <a:off x="457200" y="2564904"/>
            <a:ext cx="7467600" cy="3908921"/>
          </a:xfrm>
        </p:spPr>
        <p:txBody>
          <a:bodyPr/>
          <a:lstStyle/>
          <a:p>
            <a:pPr algn="ctr"/>
            <a:r>
              <a:rPr lang="tr-TR" dirty="0" smtClean="0"/>
              <a:t>Müdürlüğümüze bağlı kurum ve kuruluşlar aşağıdaki projeleri başarıyla uygulamışlardır:</a:t>
            </a:r>
          </a:p>
          <a:p>
            <a:pPr algn="ctr"/>
            <a:endParaRPr lang="tr-TR" sz="2000" dirty="0" smtClean="0"/>
          </a:p>
          <a:p>
            <a:pPr marL="342900" indent="-342900">
              <a:buAutoNum type="arabicPeriod"/>
            </a:pPr>
            <a:r>
              <a:rPr lang="tr-TR" sz="2000" i="1" dirty="0"/>
              <a:t>AİLEMLE BERABER OKUYORUM PROJESİ</a:t>
            </a:r>
          </a:p>
          <a:p>
            <a:pPr marL="342900" indent="-342900">
              <a:buAutoNum type="arabicPeriod"/>
            </a:pPr>
            <a:r>
              <a:rPr lang="tr-TR" sz="2000" i="1" dirty="0"/>
              <a:t>DEĞERLİYİM-DEĞERLİYİZ PROJESİ</a:t>
            </a:r>
          </a:p>
          <a:p>
            <a:pPr marL="342900" indent="-342900">
              <a:buAutoNum type="arabicPeriod"/>
            </a:pPr>
            <a:r>
              <a:rPr lang="tr-TR" sz="2000" i="1" dirty="0"/>
              <a:t>AKADEMİK BAŞARIYI ARTIRMA PROJESİ</a:t>
            </a:r>
          </a:p>
          <a:p>
            <a:pPr marL="342900" indent="-342900">
              <a:buAutoNum type="arabicPeriod"/>
            </a:pPr>
            <a:r>
              <a:rPr lang="tr-TR" sz="2000" i="1" dirty="0"/>
              <a:t>FİDAN NEYSE AĞAÇ DA ODUR PROJESİ</a:t>
            </a:r>
          </a:p>
          <a:p>
            <a:pPr algn="ctr"/>
            <a:endParaRPr lang="tr-TR" dirty="0" smtClean="0"/>
          </a:p>
          <a:p>
            <a:pPr algn="ctr"/>
            <a:endParaRPr lang="tr-TR" dirty="0"/>
          </a:p>
        </p:txBody>
      </p:sp>
      <p:sp>
        <p:nvSpPr>
          <p:cNvPr id="2" name="Dikdörtgen 1"/>
          <p:cNvSpPr/>
          <p:nvPr/>
        </p:nvSpPr>
        <p:spPr>
          <a:xfrm>
            <a:off x="714012" y="729570"/>
            <a:ext cx="7344816" cy="646331"/>
          </a:xfrm>
          <a:prstGeom prst="rect">
            <a:avLst/>
          </a:prstGeom>
        </p:spPr>
        <p:txBody>
          <a:bodyPr wrap="square">
            <a:spAutoFit/>
          </a:bodyPr>
          <a:lstStyle/>
          <a:p>
            <a:pPr algn="ctr"/>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İLÇE </a:t>
            </a:r>
            <a:r>
              <a:rPr lang="tr-T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MİLLİ EĞİTİM MÜDÜRLÜĞÜ TARAFINDAN YÜRÜTÜLEN PROJELER</a:t>
            </a:r>
          </a:p>
        </p:txBody>
      </p:sp>
    </p:spTree>
    <p:extLst>
      <p:ext uri="{BB962C8B-B14F-4D97-AF65-F5344CB8AC3E}">
        <p14:creationId xmlns:p14="http://schemas.microsoft.com/office/powerpoint/2010/main" val="1945955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KARDEŞ OKUL PROJESİNİN GÜNCELLENMESİ</a:t>
            </a:r>
            <a:endParaRPr lang="tr-TR" dirty="0"/>
          </a:p>
        </p:txBody>
      </p:sp>
      <p:sp>
        <p:nvSpPr>
          <p:cNvPr id="3" name="İçerik Yer Tutucusu 2"/>
          <p:cNvSpPr>
            <a:spLocks noGrp="1"/>
          </p:cNvSpPr>
          <p:nvPr>
            <p:ph sz="quarter" idx="1"/>
          </p:nvPr>
        </p:nvSpPr>
        <p:spPr/>
        <p:txBody>
          <a:bodyPr>
            <a:normAutofit fontScale="92500" lnSpcReduction="20000"/>
          </a:bodyPr>
          <a:lstStyle/>
          <a:p>
            <a:r>
              <a:rPr lang="tr-TR" dirty="0"/>
              <a:t>İl Milli Eğitim Müdürlüğü tarafından yürütülen Kardeş Okul Projemiz geçen yıl başarı ile uygulanmıştır. Projemizin uygulanmasına destek veren proje ortaklarımız ile görüşmeler yapılarak yeni eğitim öğretim yılında yapılan yenilikler ile projemizin uygulanmasına başlanılmıştır</a:t>
            </a:r>
            <a:r>
              <a:rPr lang="tr-TR" dirty="0" smtClean="0"/>
              <a:t>.</a:t>
            </a:r>
          </a:p>
          <a:p>
            <a:pPr marL="0" indent="0">
              <a:buNone/>
            </a:pPr>
            <a:r>
              <a:rPr lang="tr-TR" dirty="0" smtClean="0"/>
              <a:t>       19/10/2017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5711"/>
            <a:ext cx="3657600" cy="2060978"/>
          </a:xfrm>
        </p:spPr>
      </p:pic>
    </p:spTree>
    <p:extLst>
      <p:ext uri="{BB962C8B-B14F-4D97-AF65-F5344CB8AC3E}">
        <p14:creationId xmlns:p14="http://schemas.microsoft.com/office/powerpoint/2010/main" val="1082457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latin typeface="Arial Unicode MS" pitchFamily="34" charset="-128"/>
                <a:ea typeface="Arial Unicode MS" pitchFamily="34" charset="-128"/>
                <a:cs typeface="Arial Unicode MS" pitchFamily="34" charset="-128"/>
              </a:rPr>
              <a:t>ANNEM VARSA BEN DE VARIM PROJESİ TANITIM TOPLANTISI</a:t>
            </a:r>
            <a:endParaRPr lang="tr-TR" dirty="0">
              <a:latin typeface="Arial Unicode MS" pitchFamily="34" charset="-128"/>
              <a:ea typeface="Arial Unicode MS" pitchFamily="34" charset="-128"/>
              <a:cs typeface="Arial Unicode MS" pitchFamily="34" charset="-128"/>
            </a:endParaRPr>
          </a:p>
        </p:txBody>
      </p:sp>
      <p:sp>
        <p:nvSpPr>
          <p:cNvPr id="4" name="İçerik Yer Tutucusu 3"/>
          <p:cNvSpPr>
            <a:spLocks noGrp="1"/>
          </p:cNvSpPr>
          <p:nvPr>
            <p:ph sz="quarter" idx="1"/>
          </p:nvPr>
        </p:nvSpPr>
        <p:spPr/>
        <p:txBody>
          <a:bodyPr>
            <a:normAutofit fontScale="92500" lnSpcReduction="10000"/>
          </a:bodyPr>
          <a:lstStyle/>
          <a:p>
            <a:r>
              <a:rPr lang="tr-TR" dirty="0"/>
              <a:t>İlçe Milli Eğitim Müdürümüz Sayın Ergin </a:t>
            </a:r>
            <a:r>
              <a:rPr lang="tr-TR" dirty="0" err="1"/>
              <a:t>TAŞTEPE´nin</a:t>
            </a:r>
            <a:r>
              <a:rPr lang="tr-TR" dirty="0"/>
              <a:t> de katıldığı proje tanıtım toplantısında ilçemiz okul müdürleri hazır bulundu. Düzce İl Milli Eğitim Müdürlüğü </a:t>
            </a:r>
            <a:r>
              <a:rPr lang="tr-TR" dirty="0" err="1"/>
              <a:t>Arge</a:t>
            </a:r>
            <a:r>
              <a:rPr lang="tr-TR" dirty="0"/>
              <a:t> Birimi tarafından projede yapılan güncellemeler okul müdürlerimize ayrıntılı bir biçimde açıklandı</a:t>
            </a:r>
            <a:r>
              <a:rPr lang="tr-TR" dirty="0" smtClean="0"/>
              <a:t>.</a:t>
            </a:r>
          </a:p>
          <a:p>
            <a:pPr marL="0" indent="0">
              <a:buNone/>
            </a:pPr>
            <a:r>
              <a:rPr lang="tr-TR" dirty="0" smtClean="0"/>
              <a:t>           24/11/2017</a:t>
            </a:r>
            <a:endParaRPr lang="tr-TR" dirty="0"/>
          </a:p>
        </p:txBody>
      </p:sp>
      <p:pic>
        <p:nvPicPr>
          <p:cNvPr id="6" name="İçerik Yer Tutucusu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132856"/>
            <a:ext cx="3657600" cy="3384376"/>
          </a:xfrm>
        </p:spPr>
      </p:pic>
    </p:spTree>
    <p:extLst>
      <p:ext uri="{BB962C8B-B14F-4D97-AF65-F5344CB8AC3E}">
        <p14:creationId xmlns:p14="http://schemas.microsoft.com/office/powerpoint/2010/main" val="3160540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dirty="0" smtClean="0">
                <a:solidFill>
                  <a:schemeClr val="accent2"/>
                </a:solidFill>
              </a:rPr>
              <a:t>MİNİK PARMAKLAR KODLUYOR PROJESİ TANITIM TOPLANTISI</a:t>
            </a:r>
            <a:endParaRPr lang="tr-TR" dirty="0">
              <a:solidFill>
                <a:schemeClr val="accent2"/>
              </a:solidFill>
            </a:endParaRPr>
          </a:p>
        </p:txBody>
      </p:sp>
      <p:sp>
        <p:nvSpPr>
          <p:cNvPr id="3" name="İçerik Yer Tutucusu 2"/>
          <p:cNvSpPr>
            <a:spLocks noGrp="1"/>
          </p:cNvSpPr>
          <p:nvPr>
            <p:ph sz="quarter" idx="1"/>
          </p:nvPr>
        </p:nvSpPr>
        <p:spPr/>
        <p:txBody>
          <a:bodyPr>
            <a:normAutofit fontScale="85000" lnSpcReduction="20000"/>
          </a:bodyPr>
          <a:lstStyle/>
          <a:p>
            <a:r>
              <a:rPr lang="tr-TR" dirty="0"/>
              <a:t> </a:t>
            </a:r>
            <a:r>
              <a:rPr lang="tr-TR" dirty="0" smtClean="0"/>
              <a:t>İlçe </a:t>
            </a:r>
            <a:r>
              <a:rPr lang="tr-TR" dirty="0"/>
              <a:t>Milli Eğitim Müdürümüz Ergin TAŞTEPE başkanlığında Düzce İl Milli Eğitim Müdürlüğü ARGE Birimi yetkilileri tarafından </a:t>
            </a:r>
            <a:r>
              <a:rPr lang="tr-TR" dirty="0" smtClean="0"/>
              <a:t>okul/kurum </a:t>
            </a:r>
            <a:r>
              <a:rPr lang="tr-TR" dirty="0"/>
              <a:t>müdürleriz ve ilçemizde Bilişim </a:t>
            </a:r>
            <a:r>
              <a:rPr lang="tr-TR" dirty="0" smtClean="0"/>
              <a:t>Teknolojileri </a:t>
            </a:r>
            <a:r>
              <a:rPr lang="tr-TR" dirty="0"/>
              <a:t>Öğretmeni olarak görev yapan öğretmenlerimize "Düzce Kodluyor Projesi" kapsamında "Minik Parmaklar Kodluyor Projesinin" tanıtım toplantısı gerçekleştirildi. </a:t>
            </a:r>
            <a:endParaRPr lang="tr-TR" dirty="0" smtClean="0"/>
          </a:p>
          <a:p>
            <a:pPr marL="0" indent="0">
              <a:buNone/>
            </a:pPr>
            <a:r>
              <a:rPr lang="tr-TR" dirty="0"/>
              <a:t> </a:t>
            </a:r>
            <a:r>
              <a:rPr lang="tr-TR" dirty="0" smtClean="0"/>
              <a:t>        19/12/2017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420888"/>
            <a:ext cx="3657600" cy="3096343"/>
          </a:xfrm>
        </p:spPr>
      </p:pic>
    </p:spTree>
    <p:extLst>
      <p:ext uri="{BB962C8B-B14F-4D97-AF65-F5344CB8AC3E}">
        <p14:creationId xmlns:p14="http://schemas.microsoft.com/office/powerpoint/2010/main" val="3984345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2967334"/>
            <a:ext cx="7467600" cy="3506617"/>
          </a:xfrm>
        </p:spPr>
        <p:txBody>
          <a:bodyPr/>
          <a:lstStyle/>
          <a:p>
            <a:endPar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tr-T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tr-T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4000" b="1" dirty="0" smtClean="0">
                <a:ln w="19050">
                  <a:solidFill>
                    <a:schemeClr val="tx2">
                      <a:tint val="1000"/>
                    </a:schemeClr>
                  </a:solidFill>
                  <a:prstDash val="solid"/>
                </a:ln>
                <a:effectLst>
                  <a:outerShdw blurRad="50000" dist="50800" dir="7500000" algn="tl">
                    <a:srgbClr val="000000">
                      <a:shade val="5000"/>
                      <a:alpha val="35000"/>
                    </a:srgbClr>
                  </a:outerShdw>
                </a:effectLst>
              </a:rPr>
              <a:t>GENEL </a:t>
            </a:r>
            <a:r>
              <a:rPr lang="tr-TR" sz="4000" b="1" dirty="0">
                <a:ln w="19050">
                  <a:solidFill>
                    <a:schemeClr val="tx2">
                      <a:tint val="1000"/>
                    </a:schemeClr>
                  </a:solidFill>
                  <a:prstDash val="solid"/>
                </a:ln>
                <a:effectLst>
                  <a:outerShdw blurRad="50000" dist="50800" dir="7500000" algn="tl">
                    <a:srgbClr val="000000">
                      <a:shade val="5000"/>
                      <a:alpha val="35000"/>
                    </a:srgbClr>
                  </a:outerShdw>
                </a:effectLst>
              </a:rPr>
              <a:t>BİLGİLER</a:t>
            </a:r>
          </a:p>
          <a:p>
            <a:endParaRPr lang="tr-TR" sz="3600" dirty="0"/>
          </a:p>
        </p:txBody>
      </p:sp>
      <p:sp>
        <p:nvSpPr>
          <p:cNvPr id="4" name="Dikdörtgen 3"/>
          <p:cNvSpPr/>
          <p:nvPr/>
        </p:nvSpPr>
        <p:spPr>
          <a:xfrm>
            <a:off x="1671631" y="1844824"/>
            <a:ext cx="6532559" cy="1569660"/>
          </a:xfrm>
          <a:prstGeom prst="rect">
            <a:avLst/>
          </a:prstGeom>
          <a:noFill/>
        </p:spPr>
        <p:txBody>
          <a:bodyPr wrap="none" lIns="91440" tIns="45720" rIns="91440" bIns="45720">
            <a:spAutoFit/>
          </a:bodyPr>
          <a:lstStyle/>
          <a:p>
            <a:pPr algn="ctr"/>
            <a:r>
              <a:rPr lang="tr-TR" sz="9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 BÖLÜM</a:t>
            </a:r>
            <a:endParaRPr lang="tr-TR" sz="9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766475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7467600" cy="1143000"/>
          </a:xfrm>
        </p:spPr>
        <p:txBody>
          <a:bodyPr/>
          <a:lstStyle/>
          <a:p>
            <a:pPr algn="ctr"/>
            <a:r>
              <a:rPr lang="tr-TR" dirty="0" smtClean="0"/>
              <a:t>TÜBİTAK 4006 PROJESİ</a:t>
            </a:r>
            <a:endParaRPr lang="tr-TR" dirty="0"/>
          </a:p>
        </p:txBody>
      </p:sp>
      <p:sp>
        <p:nvSpPr>
          <p:cNvPr id="3" name="İçerik Yer Tutucusu 2"/>
          <p:cNvSpPr>
            <a:spLocks noGrp="1"/>
          </p:cNvSpPr>
          <p:nvPr>
            <p:ph sz="quarter" idx="1"/>
          </p:nvPr>
        </p:nvSpPr>
        <p:spPr/>
        <p:txBody>
          <a:bodyPr>
            <a:normAutofit fontScale="85000" lnSpcReduction="10000"/>
          </a:bodyPr>
          <a:lstStyle/>
          <a:p>
            <a:r>
              <a:rPr lang="tr-TR" dirty="0"/>
              <a:t>5-12. sınıf öğrencilerinin öğretim programı çerçevesinde ve kendi ilgi alanları doğrultusunda belirledikleri konular üzerine araştırma yaparak araştırmalarının sonuçlarını sergileyebilecekleri ve eğlenerek öğrenebilecekleri bir ortam sunan 4006 –TÜBİTAK Bilim Fuarı Programına başvurusu kabul edilen okullarımız aşağıdaki gibidir</a:t>
            </a:r>
            <a:r>
              <a:rPr lang="tr-TR" dirty="0" smtClean="0"/>
              <a:t>. 18/12/2017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83968" y="2276872"/>
            <a:ext cx="3657600" cy="1584176"/>
          </a:xfrm>
        </p:spPr>
      </p:pic>
    </p:spTree>
    <p:extLst>
      <p:ext uri="{BB962C8B-B14F-4D97-AF65-F5344CB8AC3E}">
        <p14:creationId xmlns:p14="http://schemas.microsoft.com/office/powerpoint/2010/main" val="3602002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quarter" idx="1"/>
            <p:extLst>
              <p:ext uri="{D42A27DB-BD31-4B8C-83A1-F6EECF244321}">
                <p14:modId xmlns:p14="http://schemas.microsoft.com/office/powerpoint/2010/main" val="1546497523"/>
              </p:ext>
            </p:extLst>
          </p:nvPr>
        </p:nvGraphicFramePr>
        <p:xfrm>
          <a:off x="457200" y="1539240"/>
          <a:ext cx="7427169" cy="4435847"/>
        </p:xfrm>
        <a:graphic>
          <a:graphicData uri="http://schemas.openxmlformats.org/drawingml/2006/table">
            <a:tbl>
              <a:tblPr>
                <a:tableStyleId>{775DCB02-9BB8-47FD-8907-85C794F793BA}</a:tableStyleId>
              </a:tblPr>
              <a:tblGrid>
                <a:gridCol w="658416"/>
                <a:gridCol w="4293030"/>
                <a:gridCol w="2475723"/>
              </a:tblGrid>
              <a:tr h="400913">
                <a:tc>
                  <a:txBody>
                    <a:bodyPr/>
                    <a:lstStyle/>
                    <a:p>
                      <a:r>
                        <a:rPr lang="tr-TR" sz="1400" dirty="0">
                          <a:effectLst/>
                        </a:rPr>
                        <a:t> SIRA NO</a:t>
                      </a:r>
                    </a:p>
                  </a:txBody>
                  <a:tcPr marL="0" marR="0" marT="0" marB="0" anchor="ctr"/>
                </a:tc>
                <a:tc>
                  <a:txBody>
                    <a:bodyPr/>
                    <a:lstStyle/>
                    <a:p>
                      <a:r>
                        <a:rPr lang="tr-TR" sz="1400">
                          <a:effectLst/>
                        </a:rPr>
                        <a:t>OKUL ADI</a:t>
                      </a:r>
                    </a:p>
                  </a:txBody>
                  <a:tcPr marL="0" marR="0" marT="0" marB="0" anchor="ctr"/>
                </a:tc>
                <a:tc>
                  <a:txBody>
                    <a:bodyPr/>
                    <a:lstStyle/>
                    <a:p>
                      <a:r>
                        <a:rPr lang="tr-TR" sz="1400">
                          <a:effectLst/>
                        </a:rPr>
                        <a:t>BAŞVURU DURUMU</a:t>
                      </a:r>
                    </a:p>
                  </a:txBody>
                  <a:tcPr marL="0" marR="0" marT="0" marB="0" anchor="ctr"/>
                </a:tc>
              </a:tr>
              <a:tr h="601369">
                <a:tc>
                  <a:txBody>
                    <a:bodyPr/>
                    <a:lstStyle/>
                    <a:p>
                      <a:r>
                        <a:rPr lang="tr-TR" sz="1400">
                          <a:effectLst/>
                        </a:rPr>
                        <a:t>1</a:t>
                      </a:r>
                    </a:p>
                  </a:txBody>
                  <a:tcPr marL="0" marR="0" marT="0" marB="0" anchor="ctr"/>
                </a:tc>
                <a:tc>
                  <a:txBody>
                    <a:bodyPr/>
                    <a:lstStyle/>
                    <a:p>
                      <a:r>
                        <a:rPr lang="tr-TR" sz="1400">
                          <a:effectLst/>
                        </a:rPr>
                        <a:t>HSB YENİ YAŞAM ORTAOKULU</a:t>
                      </a:r>
                    </a:p>
                  </a:txBody>
                  <a:tcPr marL="0" marR="0" marT="0" marB="0" anchor="ctr"/>
                </a:tc>
                <a:tc>
                  <a:txBody>
                    <a:bodyPr/>
                    <a:lstStyle/>
                    <a:p>
                      <a:r>
                        <a:rPr lang="tr-TR" sz="1400">
                          <a:effectLst/>
                        </a:rPr>
                        <a:t>KABUL EDİLDİ.</a:t>
                      </a:r>
                    </a:p>
                  </a:txBody>
                  <a:tcPr marL="0" marR="0" marT="0" marB="0" anchor="ctr"/>
                </a:tc>
              </a:tr>
              <a:tr h="400913">
                <a:tc>
                  <a:txBody>
                    <a:bodyPr/>
                    <a:lstStyle/>
                    <a:p>
                      <a:r>
                        <a:rPr lang="tr-TR" sz="1400">
                          <a:effectLst/>
                        </a:rPr>
                        <a:t>2</a:t>
                      </a:r>
                    </a:p>
                  </a:txBody>
                  <a:tcPr marL="0" marR="0" marT="0" marB="0" anchor="ctr"/>
                </a:tc>
                <a:tc>
                  <a:txBody>
                    <a:bodyPr/>
                    <a:lstStyle/>
                    <a:p>
                      <a:r>
                        <a:rPr lang="tr-TR" sz="1400">
                          <a:effectLst/>
                        </a:rPr>
                        <a:t>ATATÜRK ORTAOKULU</a:t>
                      </a:r>
                    </a:p>
                  </a:txBody>
                  <a:tcPr marL="0" marR="0" marT="0" marB="0" anchor="ctr"/>
                </a:tc>
                <a:tc>
                  <a:txBody>
                    <a:bodyPr/>
                    <a:lstStyle/>
                    <a:p>
                      <a:r>
                        <a:rPr lang="tr-TR" sz="1400">
                          <a:effectLst/>
                        </a:rPr>
                        <a:t>KABUL EDİLDİ.</a:t>
                      </a:r>
                    </a:p>
                  </a:txBody>
                  <a:tcPr marL="0" marR="0" marT="0" marB="0" anchor="ctr"/>
                </a:tc>
              </a:tr>
              <a:tr h="1002282">
                <a:tc>
                  <a:txBody>
                    <a:bodyPr/>
                    <a:lstStyle/>
                    <a:p>
                      <a:r>
                        <a:rPr lang="tr-TR" sz="1400">
                          <a:effectLst/>
                        </a:rPr>
                        <a:t>3</a:t>
                      </a:r>
                    </a:p>
                  </a:txBody>
                  <a:tcPr marL="0" marR="0" marT="0" marB="0" anchor="ctr"/>
                </a:tc>
                <a:tc>
                  <a:txBody>
                    <a:bodyPr/>
                    <a:lstStyle/>
                    <a:p>
                      <a:r>
                        <a:rPr lang="tr-TR" sz="1400" dirty="0">
                          <a:effectLst/>
                        </a:rPr>
                        <a:t>GÖLYAKA MESLEKİ </a:t>
                      </a:r>
                      <a:r>
                        <a:rPr lang="tr-TR" sz="1400" dirty="0" smtClean="0">
                          <a:effectLst/>
                        </a:rPr>
                        <a:t>ve TEKNİK </a:t>
                      </a:r>
                      <a:r>
                        <a:rPr lang="tr-TR" sz="1400" dirty="0">
                          <a:effectLst/>
                        </a:rPr>
                        <a:t>ANADOLU LİSESİ</a:t>
                      </a:r>
                    </a:p>
                  </a:txBody>
                  <a:tcPr marL="0" marR="0" marT="0" marB="0" anchor="ctr"/>
                </a:tc>
                <a:tc>
                  <a:txBody>
                    <a:bodyPr/>
                    <a:lstStyle/>
                    <a:p>
                      <a:r>
                        <a:rPr lang="tr-TR" sz="1400">
                          <a:effectLst/>
                        </a:rPr>
                        <a:t>KABUL EDİLDİ.</a:t>
                      </a:r>
                    </a:p>
                  </a:txBody>
                  <a:tcPr marL="0" marR="0" marT="0" marB="0" anchor="ctr"/>
                </a:tc>
              </a:tr>
              <a:tr h="801825">
                <a:tc>
                  <a:txBody>
                    <a:bodyPr/>
                    <a:lstStyle/>
                    <a:p>
                      <a:r>
                        <a:rPr lang="tr-TR" sz="1400">
                          <a:effectLst/>
                        </a:rPr>
                        <a:t>4</a:t>
                      </a:r>
                    </a:p>
                  </a:txBody>
                  <a:tcPr marL="0" marR="0" marT="0" marB="0" anchor="ctr"/>
                </a:tc>
                <a:tc>
                  <a:txBody>
                    <a:bodyPr/>
                    <a:lstStyle/>
                    <a:p>
                      <a:r>
                        <a:rPr lang="tr-TR" sz="1400">
                          <a:effectLst/>
                        </a:rPr>
                        <a:t>15 TEMMUZ ŞEHİTLERİ İMAM-HATİP ORTAOKULU</a:t>
                      </a:r>
                    </a:p>
                  </a:txBody>
                  <a:tcPr marL="0" marR="0" marT="0" marB="0" anchor="ctr"/>
                </a:tc>
                <a:tc>
                  <a:txBody>
                    <a:bodyPr/>
                    <a:lstStyle/>
                    <a:p>
                      <a:r>
                        <a:rPr lang="tr-TR" sz="1400">
                          <a:effectLst/>
                        </a:rPr>
                        <a:t>KABUL EDİLDİ.</a:t>
                      </a:r>
                    </a:p>
                  </a:txBody>
                  <a:tcPr marL="0" marR="0" marT="0" marB="0" anchor="ctr"/>
                </a:tc>
              </a:tr>
              <a:tr h="801825">
                <a:tc>
                  <a:txBody>
                    <a:bodyPr/>
                    <a:lstStyle/>
                    <a:p>
                      <a:r>
                        <a:rPr lang="tr-TR" sz="1400">
                          <a:effectLst/>
                        </a:rPr>
                        <a:t>5</a:t>
                      </a:r>
                    </a:p>
                  </a:txBody>
                  <a:tcPr marL="0" marR="0" marT="0" marB="0" anchor="ctr"/>
                </a:tc>
                <a:tc>
                  <a:txBody>
                    <a:bodyPr/>
                    <a:lstStyle/>
                    <a:p>
                      <a:r>
                        <a:rPr lang="tr-TR" sz="1400">
                          <a:effectLst/>
                        </a:rPr>
                        <a:t>ŞEHİT ERCAN EKER ORTAOKULU</a:t>
                      </a:r>
                    </a:p>
                  </a:txBody>
                  <a:tcPr marL="0" marR="0" marT="0" marB="0" anchor="ctr"/>
                </a:tc>
                <a:tc>
                  <a:txBody>
                    <a:bodyPr/>
                    <a:lstStyle/>
                    <a:p>
                      <a:r>
                        <a:rPr lang="tr-TR" sz="1400">
                          <a:effectLst/>
                        </a:rPr>
                        <a:t>KABUL EDİLDİ.</a:t>
                      </a:r>
                    </a:p>
                  </a:txBody>
                  <a:tcPr marL="0" marR="0" marT="0" marB="0" anchor="ctr"/>
                </a:tc>
              </a:tr>
              <a:tr h="400913">
                <a:tc>
                  <a:txBody>
                    <a:bodyPr/>
                    <a:lstStyle/>
                    <a:p>
                      <a:r>
                        <a:rPr lang="tr-TR" sz="1400">
                          <a:effectLst/>
                        </a:rPr>
                        <a:t>6</a:t>
                      </a:r>
                    </a:p>
                  </a:txBody>
                  <a:tcPr marL="0" marR="0" marT="0" marB="0" anchor="ctr"/>
                </a:tc>
                <a:tc>
                  <a:txBody>
                    <a:bodyPr/>
                    <a:lstStyle/>
                    <a:p>
                      <a:r>
                        <a:rPr lang="tr-TR" sz="1400">
                          <a:effectLst/>
                        </a:rPr>
                        <a:t>HACIYAKUP ORTAOKULU</a:t>
                      </a:r>
                    </a:p>
                  </a:txBody>
                  <a:tcPr marL="0" marR="0" marT="0" marB="0" anchor="ctr"/>
                </a:tc>
                <a:tc>
                  <a:txBody>
                    <a:bodyPr/>
                    <a:lstStyle/>
                    <a:p>
                      <a:r>
                        <a:rPr lang="tr-TR" sz="1400" dirty="0">
                          <a:effectLst/>
                        </a:rPr>
                        <a:t>KABUL EDİLDİ.</a:t>
                      </a:r>
                    </a:p>
                  </a:txBody>
                  <a:tcPr marL="0" marR="0" marT="0" marB="0" anchor="ctr"/>
                </a:tc>
              </a:tr>
            </a:tbl>
          </a:graphicData>
        </a:graphic>
      </p:graphicFrame>
      <p:sp>
        <p:nvSpPr>
          <p:cNvPr id="6" name="Rectangle 1"/>
          <p:cNvSpPr>
            <a:spLocks noGrp="1" noChangeArrowheads="1"/>
          </p:cNvSpPr>
          <p:nvPr>
            <p:ph type="title"/>
          </p:nvPr>
        </p:nvSpPr>
        <p:spPr bwMode="auto">
          <a:xfrm>
            <a:off x="457200" y="245974"/>
            <a:ext cx="87597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191919"/>
                </a:solidFill>
                <a:effectLst/>
                <a:latin typeface="Arial" pitchFamily="34" charset="0"/>
                <a:cs typeface="Arial" pitchFamily="34" charset="0"/>
              </a:rPr>
              <a:t/>
            </a:r>
            <a:br>
              <a:rPr kumimoji="0" lang="tr-TR" sz="1800" b="0" i="0" u="none" strike="noStrike" cap="none" normalizeH="0" baseline="0" dirty="0" smtClean="0">
                <a:ln>
                  <a:noFill/>
                </a:ln>
                <a:solidFill>
                  <a:srgbClr val="191919"/>
                </a:solidFill>
                <a:effectLst/>
                <a:latin typeface="Arial" pitchFamily="34" charset="0"/>
                <a:cs typeface="Arial" pitchFamily="34" charset="0"/>
              </a:rPr>
            </a:br>
            <a:r>
              <a:rPr kumimoji="0" lang="tr-TR" sz="1800" b="1" i="0" u="none" strike="noStrike" cap="none" normalizeH="0" baseline="0" dirty="0" smtClean="0">
                <a:ln>
                  <a:noFill/>
                </a:ln>
                <a:solidFill>
                  <a:schemeClr val="accent2"/>
                </a:solidFill>
                <a:effectLst/>
                <a:latin typeface="Arial" pitchFamily="34" charset="0"/>
                <a:cs typeface="Arial" pitchFamily="34" charset="0"/>
              </a:rPr>
              <a:t>TÜBİTAK 4006 BİLİM FUARINA BAŞVURUSU KABUL EDİLEN OKULLARIMIZ</a:t>
            </a:r>
            <a:endParaRPr kumimoji="0" lang="tr-TR" sz="1800" b="0"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r>
            <a:br>
              <a:rPr kumimoji="0" lang="tr-TR" sz="1800" b="0" i="0" u="none" strike="noStrike" cap="none" normalizeH="0" baseline="0" dirty="0" smtClean="0">
                <a:ln>
                  <a:noFill/>
                </a:ln>
                <a:solidFill>
                  <a:schemeClr val="tx1"/>
                </a:solidFill>
                <a:effectLst/>
                <a:latin typeface="Arial" pitchFamily="34" charset="0"/>
                <a:cs typeface="Arial" pitchFamily="34"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1002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426170"/>
          </a:xfrm>
        </p:spPr>
        <p:txBody>
          <a:bodyPr>
            <a:normAutofit fontScale="90000"/>
          </a:bodyPr>
          <a:lstStyle/>
          <a:p>
            <a:pPr algn="ctr"/>
            <a:r>
              <a:rPr lang="tr-TR" dirty="0" smtClean="0"/>
              <a:t>ORTAÖĞRETİM KURUM MÜDÜRLERİYELE DEVAM EDEN PROJELER İLE İLGİLİ DEĞERLENDİRME TOPLANTISI</a:t>
            </a:r>
            <a:endParaRPr lang="tr-TR" dirty="0"/>
          </a:p>
        </p:txBody>
      </p:sp>
      <p:sp>
        <p:nvSpPr>
          <p:cNvPr id="3" name="İçerik Yer Tutucusu 2"/>
          <p:cNvSpPr>
            <a:spLocks noGrp="1"/>
          </p:cNvSpPr>
          <p:nvPr>
            <p:ph sz="quarter" idx="1"/>
          </p:nvPr>
        </p:nvSpPr>
        <p:spPr/>
        <p:txBody>
          <a:bodyPr>
            <a:normAutofit fontScale="85000" lnSpcReduction="10000"/>
          </a:bodyPr>
          <a:lstStyle/>
          <a:p>
            <a:r>
              <a:rPr lang="tr-TR" dirty="0"/>
              <a:t>İlçe Milli Eğitim Müdürümüz Ergin TAŞTEPE başkanlığında; Şube Müdürümüz Ali KANIK ve ortaöğretim müdürlerimizin katılımıyla İl Milli Eğitim Müdürlüğünün başlattığı "Başarıya Bir Adım Projesi" ve müdürlüğümüzün yürüttüğü "Akademik Başarıyı Artırma Projesi" faaliyetlerinin değerlendirme toplantısı yapıldı</a:t>
            </a:r>
            <a:r>
              <a:rPr lang="tr-TR" dirty="0" smtClean="0"/>
              <a:t>. 28/02/2018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p:spPr>
      </p:pic>
    </p:spTree>
    <p:extLst>
      <p:ext uri="{BB962C8B-B14F-4D97-AF65-F5344CB8AC3E}">
        <p14:creationId xmlns:p14="http://schemas.microsoft.com/office/powerpoint/2010/main" val="101263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DÜZCE KODLUYOR PROJESİ</a:t>
            </a:r>
            <a:endParaRPr lang="tr-TR" dirty="0"/>
          </a:p>
        </p:txBody>
      </p:sp>
      <p:sp>
        <p:nvSpPr>
          <p:cNvPr id="3" name="İçerik Yer Tutucusu 2"/>
          <p:cNvSpPr>
            <a:spLocks noGrp="1"/>
          </p:cNvSpPr>
          <p:nvPr>
            <p:ph sz="quarter" idx="1"/>
          </p:nvPr>
        </p:nvSpPr>
        <p:spPr/>
        <p:txBody>
          <a:bodyPr>
            <a:normAutofit fontScale="85000" lnSpcReduction="10000"/>
          </a:bodyPr>
          <a:lstStyle/>
          <a:p>
            <a:r>
              <a:rPr lang="tr-TR" dirty="0"/>
              <a:t>İlçe Milli Eğitim  Müdürümüz  Ergin Taştepe ve Şube Müdürümüz Ali Kanık Düzce Kodluyor Projesi kapsamında Düzce Valiliği önünde düzenlenen Bilim Şenliğinde ilçemiz 15 Temmuz  Şehitleri İmam Hatip Ortaokulu ve </a:t>
            </a:r>
            <a:r>
              <a:rPr lang="tr-TR" dirty="0" err="1"/>
              <a:t>Hacıyakup</a:t>
            </a:r>
            <a:r>
              <a:rPr lang="tr-TR" dirty="0"/>
              <a:t> Ortaokulumuzun </a:t>
            </a:r>
            <a:r>
              <a:rPr lang="tr-TR" dirty="0" err="1"/>
              <a:t>standlarinı</a:t>
            </a:r>
            <a:r>
              <a:rPr lang="tr-TR" dirty="0"/>
              <a:t> ziyaret ederek projede görevli öğrencilerimize çalışmaları hakkında sohbet ettiler.</a:t>
            </a:r>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3916"/>
            <a:ext cx="3657600" cy="2064568"/>
          </a:xfrm>
        </p:spPr>
      </p:pic>
    </p:spTree>
    <p:extLst>
      <p:ext uri="{BB962C8B-B14F-4D97-AF65-F5344CB8AC3E}">
        <p14:creationId xmlns:p14="http://schemas.microsoft.com/office/powerpoint/2010/main" val="3533355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t>BAŞARIYA BİR ADIM PROJESİ DEĞERLEMDİRME TOPLANTISI</a:t>
            </a:r>
            <a:endParaRPr lang="tr-TR" dirty="0"/>
          </a:p>
        </p:txBody>
      </p:sp>
      <p:sp>
        <p:nvSpPr>
          <p:cNvPr id="3" name="İçerik Yer Tutucusu 2"/>
          <p:cNvSpPr>
            <a:spLocks noGrp="1"/>
          </p:cNvSpPr>
          <p:nvPr>
            <p:ph sz="quarter" idx="1"/>
          </p:nvPr>
        </p:nvSpPr>
        <p:spPr/>
        <p:txBody>
          <a:bodyPr/>
          <a:lstStyle/>
          <a:p>
            <a:r>
              <a:rPr lang="tr-TR" dirty="0" smtClean="0"/>
              <a:t>İlçe </a:t>
            </a:r>
            <a:r>
              <a:rPr lang="tr-TR" dirty="0"/>
              <a:t>Milli Eğitim Müdürümüz Sayın Ergin TAŞTEPE </a:t>
            </a:r>
            <a:r>
              <a:rPr lang="tr-TR" dirty="0" smtClean="0"/>
              <a:t>başkanlığında ortaöğretim </a:t>
            </a:r>
            <a:r>
              <a:rPr lang="tr-TR" dirty="0"/>
              <a:t>müdürlerimizin katılımıyla </a:t>
            </a:r>
            <a:r>
              <a:rPr lang="tr-TR" dirty="0" err="1"/>
              <a:t>YKS´ye</a:t>
            </a:r>
            <a:r>
              <a:rPr lang="tr-TR" dirty="0"/>
              <a:t> hazırlık çalışmaları hakkında değerlendirme toplantısı yapıldı</a:t>
            </a:r>
            <a:r>
              <a:rPr lang="tr-TR" dirty="0" smtClean="0"/>
              <a:t>.</a:t>
            </a:r>
          </a:p>
          <a:p>
            <a:pPr marL="0" indent="0">
              <a:buNone/>
            </a:pPr>
            <a:r>
              <a:rPr lang="tr-TR" dirty="0" smtClean="0"/>
              <a:t>       04/06/2018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p:spPr>
      </p:pic>
    </p:spTree>
    <p:extLst>
      <p:ext uri="{BB962C8B-B14F-4D97-AF65-F5344CB8AC3E}">
        <p14:creationId xmlns:p14="http://schemas.microsoft.com/office/powerpoint/2010/main" val="2569435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Fidan neyse ağaç odur projemiz</a:t>
            </a:r>
            <a:endParaRPr lang="tr-TR" dirty="0"/>
          </a:p>
        </p:txBody>
      </p:sp>
      <p:sp>
        <p:nvSpPr>
          <p:cNvPr id="3" name="İçerik Yer Tutucusu 2"/>
          <p:cNvSpPr>
            <a:spLocks noGrp="1"/>
          </p:cNvSpPr>
          <p:nvPr>
            <p:ph sz="quarter" idx="1"/>
          </p:nvPr>
        </p:nvSpPr>
        <p:spPr>
          <a:xfrm>
            <a:off x="457200" y="1600200"/>
            <a:ext cx="7643192" cy="4061048"/>
          </a:xfrm>
        </p:spPr>
        <p:txBody>
          <a:bodyPr>
            <a:normAutofit fontScale="92500" lnSpcReduction="10000"/>
          </a:bodyPr>
          <a:lstStyle/>
          <a:p>
            <a:r>
              <a:rPr lang="tr-TR" dirty="0"/>
              <a:t/>
            </a:r>
            <a:br>
              <a:rPr lang="tr-TR" dirty="0"/>
            </a:br>
            <a:r>
              <a:rPr lang="tr-TR" dirty="0"/>
              <a:t>         Müdürlüğümüzün 07/03/2018 tarihinde makam onayı ile yürürlüğe </a:t>
            </a:r>
            <a:r>
              <a:rPr lang="tr-TR" dirty="0" smtClean="0"/>
              <a:t>koyduğu </a:t>
            </a:r>
            <a:r>
              <a:rPr lang="tr-TR" dirty="0"/>
              <a:t>"Fidan Neyse Ağaç Odur Projesi" kapsamında ilçemize bağlı 20 köye gidilerek, bu köylerde yaşayan vatandaşlarımıza yönelik  projede görevli 6 rehber öğretmen tarafından "Madde Bağımlılığı ve İstismar" konulu seminerler verilerek, vatandaşlarımıza katılım belgesi verildi. İlçe Milli Eğitim Müdürümüz Ergin TAŞTEPE ve Şube Müdürlerimiz Ahmet GİRGİN ile Ali KANIK; rehber öğretmenlerimize eşlik ederek projenin amaçları, hedefleri ile vatandaşlarımıza bilgi verdiler.</a:t>
            </a:r>
          </a:p>
        </p:txBody>
      </p:sp>
    </p:spTree>
    <p:extLst>
      <p:ext uri="{BB962C8B-B14F-4D97-AF65-F5344CB8AC3E}">
        <p14:creationId xmlns:p14="http://schemas.microsoft.com/office/powerpoint/2010/main" val="2643794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354162"/>
          </a:xfrm>
        </p:spPr>
        <p:txBody>
          <a:bodyPr>
            <a:normAutofit fontScale="90000"/>
          </a:bodyPr>
          <a:lstStyle/>
          <a:p>
            <a:pPr algn="ctr"/>
            <a:r>
              <a:rPr lang="tr-TR" dirty="0" smtClean="0"/>
              <a:t>FİDAN NEYSE AĞAÇ ODUR PROJESİ KÖY ve MAHALLE MUHTARLARINA TANITILDI</a:t>
            </a:r>
            <a:endParaRPr lang="tr-TR" dirty="0"/>
          </a:p>
        </p:txBody>
      </p:sp>
      <p:sp>
        <p:nvSpPr>
          <p:cNvPr id="3" name="İçerik Yer Tutucusu 2"/>
          <p:cNvSpPr>
            <a:spLocks noGrp="1"/>
          </p:cNvSpPr>
          <p:nvPr>
            <p:ph sz="quarter" idx="1"/>
          </p:nvPr>
        </p:nvSpPr>
        <p:spPr/>
        <p:txBody>
          <a:bodyPr>
            <a:normAutofit fontScale="92500" lnSpcReduction="20000"/>
          </a:bodyPr>
          <a:lstStyle/>
          <a:p>
            <a:r>
              <a:rPr lang="tr-TR" dirty="0"/>
              <a:t>İlçe Milli Eğitim Müdürümüz Ergin TAŞTEPE ve Şube Müdürlerimiz Ali KANIK ve Ahmet GİRGİN </a:t>
            </a:r>
            <a:r>
              <a:rPr lang="tr-TR" dirty="0" smtClean="0"/>
              <a:t>tarafından "Fidan </a:t>
            </a:r>
            <a:r>
              <a:rPr lang="tr-TR" dirty="0"/>
              <a:t>Neyse Ağaç Odur Projemiz" köy ve mahalle muhtarlarına tanıtıldı. İhmal ve İstismar konularına yönelik işbirliği yapmanın önemi üzerinde duruldu</a:t>
            </a:r>
            <a:r>
              <a:rPr lang="tr-TR" dirty="0" smtClean="0"/>
              <a:t>.</a:t>
            </a:r>
          </a:p>
          <a:p>
            <a:pPr marL="0" indent="0">
              <a:buNone/>
            </a:pPr>
            <a:r>
              <a:rPr lang="tr-TR" dirty="0"/>
              <a:t> </a:t>
            </a:r>
            <a:r>
              <a:rPr lang="tr-TR" dirty="0" smtClean="0"/>
              <a:t>    09/03/2018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p:spPr>
      </p:pic>
    </p:spTree>
    <p:extLst>
      <p:ext uri="{BB962C8B-B14F-4D97-AF65-F5344CB8AC3E}">
        <p14:creationId xmlns:p14="http://schemas.microsoft.com/office/powerpoint/2010/main" val="2309437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smtClean="0">
                <a:solidFill>
                  <a:schemeClr val="accent3"/>
                </a:solidFill>
              </a:rPr>
              <a:t>FİDAN NEYSE AĞAÇ ODUR PROJEMİZ</a:t>
            </a:r>
            <a:br>
              <a:rPr lang="tr-TR" b="1" dirty="0" smtClean="0">
                <a:solidFill>
                  <a:schemeClr val="accent3"/>
                </a:solidFill>
              </a:rPr>
            </a:br>
            <a:r>
              <a:rPr lang="tr-TR" i="1" dirty="0" smtClean="0"/>
              <a:t>AÇMA VE HACIYAKUP KÖYLERİ</a:t>
            </a:r>
            <a:endParaRPr lang="tr-TR" i="1"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1844825"/>
            <a:ext cx="2857500" cy="3744416"/>
          </a:xfrm>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1844825"/>
            <a:ext cx="2857500" cy="3600400"/>
          </a:xfrm>
        </p:spPr>
      </p:pic>
    </p:spTree>
    <p:extLst>
      <p:ext uri="{BB962C8B-B14F-4D97-AF65-F5344CB8AC3E}">
        <p14:creationId xmlns:p14="http://schemas.microsoft.com/office/powerpoint/2010/main" val="1361674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chemeClr val="accent3"/>
                </a:solidFill>
              </a:rPr>
              <a:t>FİDAN NEYSE AĞAÇ ODUR PROJEMİZ</a:t>
            </a:r>
            <a:r>
              <a:rPr lang="tr-TR" dirty="0" smtClean="0"/>
              <a:t/>
            </a:r>
            <a:br>
              <a:rPr lang="tr-TR" dirty="0" smtClean="0"/>
            </a:br>
            <a:r>
              <a:rPr lang="tr-TR" i="1" dirty="0" smtClean="0"/>
              <a:t>MUHABDEDE VE DEĞİRMENTEPE KÖYLERİ</a:t>
            </a:r>
            <a:endParaRPr lang="tr-TR" i="1"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1556793"/>
            <a:ext cx="2857500" cy="4032448"/>
          </a:xfrm>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270375" y="2514600"/>
            <a:ext cx="3657600" cy="2743200"/>
          </a:xfrm>
        </p:spPr>
      </p:pic>
    </p:spTree>
    <p:extLst>
      <p:ext uri="{BB962C8B-B14F-4D97-AF65-F5344CB8AC3E}">
        <p14:creationId xmlns:p14="http://schemas.microsoft.com/office/powerpoint/2010/main" val="1371492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chemeClr val="accent3"/>
                </a:solidFill>
              </a:rPr>
              <a:t>FİDAN NEYSE AĞAÇ ODUR PROJEMİZ </a:t>
            </a:r>
            <a:r>
              <a:rPr lang="tr-TR" i="1" dirty="0" smtClean="0"/>
              <a:t>GÜZELDERE VE HAMAMÜSTÜ KÖYLERİ</a:t>
            </a:r>
            <a:endParaRPr lang="tr-TR" i="1"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514600"/>
            <a:ext cx="3657600" cy="2743200"/>
          </a:xfrm>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270375" y="2514600"/>
            <a:ext cx="3657600" cy="2743200"/>
          </a:xfrm>
        </p:spPr>
      </p:pic>
    </p:spTree>
    <p:extLst>
      <p:ext uri="{BB962C8B-B14F-4D97-AF65-F5344CB8AC3E}">
        <p14:creationId xmlns:p14="http://schemas.microsoft.com/office/powerpoint/2010/main" val="3634514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2 Dikdörtgen"/>
          <p:cNvSpPr>
            <a:spLocks noChangeArrowheads="1"/>
          </p:cNvSpPr>
          <p:nvPr/>
        </p:nvSpPr>
        <p:spPr bwMode="auto">
          <a:xfrm>
            <a:off x="468313" y="1268413"/>
            <a:ext cx="7969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400" dirty="0"/>
              <a:t>	</a:t>
            </a:r>
            <a:r>
              <a:rPr lang="tr-TR" altLang="tr-TR" sz="1600" dirty="0"/>
              <a:t>İlçe Milli Eğitim Müdürlüğü, Kaymakamlık binasında bulunan 7(Yedi) odada çağdaş teknolojinin bütün imkanlarını kullanarak Gölyaka İlçesine hizmet vermektedir.</a:t>
            </a:r>
          </a:p>
        </p:txBody>
      </p:sp>
      <p:graphicFrame>
        <p:nvGraphicFramePr>
          <p:cNvPr id="10" name="Tablo 1"/>
          <p:cNvGraphicFramePr>
            <a:graphicFrameLocks noGrp="1"/>
          </p:cNvGraphicFramePr>
          <p:nvPr>
            <p:extLst>
              <p:ext uri="{D42A27DB-BD31-4B8C-83A1-F6EECF244321}">
                <p14:modId xmlns:p14="http://schemas.microsoft.com/office/powerpoint/2010/main" val="1865110987"/>
              </p:ext>
            </p:extLst>
          </p:nvPr>
        </p:nvGraphicFramePr>
        <p:xfrm>
          <a:off x="683568" y="1988840"/>
          <a:ext cx="7250113" cy="4594797"/>
        </p:xfrm>
        <a:graphic>
          <a:graphicData uri="http://schemas.openxmlformats.org/drawingml/2006/table">
            <a:tbl>
              <a:tblPr/>
              <a:tblGrid>
                <a:gridCol w="771456"/>
                <a:gridCol w="1948052"/>
                <a:gridCol w="4530605"/>
              </a:tblGrid>
              <a:tr h="28445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cs typeface="Times New Roman" pitchFamily="18" charset="0"/>
                        </a:rPr>
                        <a:t>GÖREVLİ PERSONEL</a:t>
                      </a:r>
                      <a:endParaRPr kumimoji="0" lang="tr-TR"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Times New Roman" pitchFamily="18" charset="0"/>
                      </a:endParaRPr>
                    </a:p>
                  </a:txBody>
                  <a:tcPr marL="91437" marR="91437"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F81B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mn-lt"/>
                        <a:cs typeface="Times New Roman" pitchFamily="18" charset="0"/>
                      </a:endParaRPr>
                    </a:p>
                  </a:txBody>
                  <a:tcPr marL="91433" marR="9143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pPr>
                      <a:r>
                        <a:rPr kumimoji="0" lang="tr-TR"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Times New Roman" pitchFamily="18" charset="0"/>
                        </a:rPr>
                        <a:t>Sıra </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pPr>
                      <a:r>
                        <a:rPr kumimoji="0" lang="tr-TR"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Times New Roman" pitchFamily="18" charset="0"/>
                        </a:rPr>
                        <a:t>Unvan </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Times New Roman" pitchFamily="18" charset="0"/>
                        </a:rPr>
                        <a:t>İsim </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lumMod val="20000"/>
                        <a:lumOff val="80000"/>
                      </a:schemeClr>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pPr>
                      <a:r>
                        <a:rPr kumimoji="0" lang="tr-TR" sz="1600" b="0" i="0" u="none" strike="noStrike" cap="none" normalizeH="0" baseline="0" dirty="0" smtClean="0">
                          <a:ln>
                            <a:noFill/>
                          </a:ln>
                          <a:solidFill>
                            <a:schemeClr val="tx1"/>
                          </a:solidFill>
                          <a:effectLst/>
                          <a:latin typeface="+mn-lt"/>
                          <a:cs typeface="Times New Roman" pitchFamily="18" charset="0"/>
                        </a:rPr>
                        <a:t>1</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pPr>
                      <a:r>
                        <a:rPr kumimoji="0" lang="tr-TR" sz="1600" b="0" i="0" u="none" strike="noStrike" cap="none" normalizeH="0" baseline="0" dirty="0" smtClean="0">
                          <a:ln>
                            <a:noFill/>
                          </a:ln>
                          <a:solidFill>
                            <a:schemeClr val="tx1"/>
                          </a:solidFill>
                          <a:effectLst/>
                          <a:latin typeface="+mn-lt"/>
                          <a:cs typeface="Times New Roman" pitchFamily="18" charset="0"/>
                        </a:rPr>
                        <a:t>Müdür </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Ergin TAŞTEPE</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pPr>
                      <a:r>
                        <a:rPr kumimoji="0" lang="tr-TR" sz="1600" b="0" i="0" u="none" strike="noStrike" cap="none" normalizeH="0" baseline="0" dirty="0" smtClean="0">
                          <a:ln>
                            <a:noFill/>
                          </a:ln>
                          <a:solidFill>
                            <a:schemeClr val="tx1"/>
                          </a:solidFill>
                          <a:effectLst/>
                          <a:latin typeface="+mn-lt"/>
                          <a:cs typeface="Times New Roman" pitchFamily="18" charset="0"/>
                        </a:rPr>
                        <a:t>2</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pPr>
                      <a:r>
                        <a:rPr kumimoji="0" lang="tr-TR" sz="1600" b="0" i="0" u="none" strike="noStrike" cap="none" normalizeH="0" baseline="0" dirty="0" smtClean="0">
                          <a:ln>
                            <a:noFill/>
                          </a:ln>
                          <a:solidFill>
                            <a:schemeClr val="tx1"/>
                          </a:solidFill>
                          <a:effectLst/>
                          <a:latin typeface="+mn-lt"/>
                          <a:cs typeface="Times New Roman" pitchFamily="18" charset="0"/>
                        </a:rPr>
                        <a:t>Şube Müdürü</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Ahmet GİRGİN</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3</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Şube Müdürü</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Ali KANIK</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4</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Şef</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Şükrü ÇAVUŞ</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FF"/>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5</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Şef</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İskender ÇOBAN</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6</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V.H.K.İ</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Eyüp DURSUN</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7</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V.H.K.İ</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Faruk UZUN</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8</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V.H.K.İ</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Cemal AY</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9</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V.H.K.İ</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Muhammed </a:t>
                      </a:r>
                      <a:r>
                        <a:rPr kumimoji="0" lang="tr-TR" sz="1600" b="0" i="0" u="none" strike="noStrike" cap="none" normalizeH="0" baseline="0" dirty="0" smtClean="0">
                          <a:ln>
                            <a:noFill/>
                          </a:ln>
                          <a:solidFill>
                            <a:schemeClr val="tx1"/>
                          </a:solidFill>
                          <a:effectLst/>
                          <a:latin typeface="+mn-lt"/>
                          <a:cs typeface="Times New Roman" pitchFamily="18" charset="0"/>
                        </a:rPr>
                        <a:t>KARDUZ</a:t>
                      </a:r>
                      <a:endParaRPr kumimoji="0" lang="tr-TR" sz="1600" b="0" i="0" u="none" strike="noStrike" cap="none" normalizeH="0" baseline="0" dirty="0" smtClean="0">
                        <a:ln>
                          <a:noFill/>
                        </a:ln>
                        <a:solidFill>
                          <a:schemeClr val="tx1"/>
                        </a:solidFill>
                        <a:effectLst/>
                        <a:latin typeface="+mn-lt"/>
                        <a:cs typeface="Times New Roman" pitchFamily="18" charset="0"/>
                      </a:endParaRP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10</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Yardımcı Hizmetler</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Özer ÇAKIR</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11</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Yardımcı Hizmetler</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Alaattin TURAL</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r h="28473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12</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187325" algn="l"/>
                        </a:tabLst>
                        <a:defRPr/>
                      </a:pPr>
                      <a:r>
                        <a:rPr kumimoji="0" lang="tr-TR" sz="1600" b="0" i="0" u="none" strike="noStrike" cap="none" normalizeH="0" baseline="0" dirty="0" smtClean="0">
                          <a:ln>
                            <a:noFill/>
                          </a:ln>
                          <a:solidFill>
                            <a:schemeClr val="tx1"/>
                          </a:solidFill>
                          <a:effectLst/>
                          <a:latin typeface="+mn-lt"/>
                          <a:cs typeface="Times New Roman" pitchFamily="18" charset="0"/>
                        </a:rPr>
                        <a:t>Yardımcı Hizmetler</a:t>
                      </a:r>
                    </a:p>
                  </a:txBody>
                  <a:tcPr marL="91437" marR="91437"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Erol ZENGİN</a:t>
                      </a:r>
                    </a:p>
                  </a:txBody>
                  <a:tcPr marL="91437" marR="91437"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bl>
          </a:graphicData>
        </a:graphic>
      </p:graphicFrame>
      <p:sp>
        <p:nvSpPr>
          <p:cNvPr id="11" name="10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CB51120D-A143-418D-9366-58E4A77D3762}" type="slidenum">
              <a:rPr lang="tr-TR" smtClean="0"/>
              <a:pPr>
                <a:defRPr/>
              </a:pPr>
              <a:t>3</a:t>
            </a:fld>
            <a:endParaRPr lang="tr-TR" dirty="0"/>
          </a:p>
        </p:txBody>
      </p:sp>
    </p:spTree>
    <p:extLst>
      <p:ext uri="{BB962C8B-B14F-4D97-AF65-F5344CB8AC3E}">
        <p14:creationId xmlns:p14="http://schemas.microsoft.com/office/powerpoint/2010/main" val="577527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chemeClr val="accent3"/>
                </a:solidFill>
              </a:rPr>
              <a:t>FİDAN NEYSE AĞAÇ ODUR PROJEMİZ </a:t>
            </a:r>
            <a:r>
              <a:rPr lang="tr-TR" i="1" dirty="0" smtClean="0"/>
              <a:t>YUNUSEFENDİ VE ÇAMLIBEL KÖYLERİ</a:t>
            </a:r>
            <a:endParaRPr lang="tr-TR" i="1"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60675"/>
            <a:ext cx="3657600" cy="2051050"/>
          </a:xfrm>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4" y="2924945"/>
            <a:ext cx="3069927" cy="1944216"/>
          </a:xfrm>
        </p:spPr>
      </p:pic>
    </p:spTree>
    <p:extLst>
      <p:ext uri="{BB962C8B-B14F-4D97-AF65-F5344CB8AC3E}">
        <p14:creationId xmlns:p14="http://schemas.microsoft.com/office/powerpoint/2010/main" val="868434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chemeClr val="accent3"/>
                </a:solidFill>
              </a:rPr>
              <a:t>FİDAN NEYSE AĞAÇ ODUR PROJEMİZ </a:t>
            </a:r>
            <a:r>
              <a:rPr lang="tr-TR" i="1" dirty="0" smtClean="0"/>
              <a:t>ZEKERİYE VE YEŞİLOVA KÖYLERİ</a:t>
            </a:r>
            <a:endParaRPr lang="tr-TR" i="1"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514600"/>
            <a:ext cx="3657600" cy="2743200"/>
          </a:xfrm>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4" y="2492895"/>
            <a:ext cx="3357959" cy="2736305"/>
          </a:xfrm>
        </p:spPr>
      </p:pic>
    </p:spTree>
    <p:extLst>
      <p:ext uri="{BB962C8B-B14F-4D97-AF65-F5344CB8AC3E}">
        <p14:creationId xmlns:p14="http://schemas.microsoft.com/office/powerpoint/2010/main" val="3989042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chemeClr val="accent3"/>
                </a:solidFill>
              </a:rPr>
              <a:t>FİDAN NEYSE AĞAÇ ODUR PROJEMİZ</a:t>
            </a:r>
            <a:r>
              <a:rPr lang="tr-TR" dirty="0" smtClean="0"/>
              <a:t/>
            </a:r>
            <a:br>
              <a:rPr lang="tr-TR" dirty="0" smtClean="0"/>
            </a:br>
            <a:r>
              <a:rPr lang="tr-TR" i="1" dirty="0" smtClean="0"/>
              <a:t>HSB VE SAÇMALIPINAR KÖYLERİ</a:t>
            </a:r>
            <a:endParaRPr lang="tr-TR" i="1"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7500"/>
            <a:ext cx="3657600" cy="2057400"/>
          </a:xfrm>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4" y="2852936"/>
            <a:ext cx="3213943" cy="2016223"/>
          </a:xfrm>
        </p:spPr>
      </p:pic>
    </p:spTree>
    <p:extLst>
      <p:ext uri="{BB962C8B-B14F-4D97-AF65-F5344CB8AC3E}">
        <p14:creationId xmlns:p14="http://schemas.microsoft.com/office/powerpoint/2010/main" val="527025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3890664"/>
            <a:ext cx="7467600" cy="2583287"/>
          </a:xfrm>
        </p:spPr>
        <p:txBody>
          <a:bodyPr>
            <a:normAutofit fontScale="70000" lnSpcReduction="20000"/>
          </a:bodyPr>
          <a:lstStyle/>
          <a:p>
            <a:pPr algn="ctr"/>
            <a:endPar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tr-T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0" indent="0" algn="ctr">
              <a:buNone/>
            </a:pPr>
            <a:r>
              <a:rPr lang="tr-TR"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TOPLANTI VE DENETİM FAALİYETLERİ</a:t>
            </a:r>
          </a:p>
        </p:txBody>
      </p:sp>
      <p:sp>
        <p:nvSpPr>
          <p:cNvPr id="4" name="Dikdörtgen 3"/>
          <p:cNvSpPr/>
          <p:nvPr/>
        </p:nvSpPr>
        <p:spPr>
          <a:xfrm>
            <a:off x="412677" y="1484784"/>
            <a:ext cx="7625807" cy="1569660"/>
          </a:xfrm>
          <a:prstGeom prst="rect">
            <a:avLst/>
          </a:prstGeom>
          <a:noFill/>
        </p:spPr>
        <p:txBody>
          <a:bodyPr wrap="none" lIns="91440" tIns="45720" rIns="91440" bIns="45720">
            <a:spAutoFit/>
          </a:bodyPr>
          <a:lstStyle/>
          <a:p>
            <a:pPr algn="ctr"/>
            <a:r>
              <a:rPr lang="tr-TR" sz="9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III. BÖLÜM</a:t>
            </a:r>
            <a:endParaRPr lang="tr-TR" sz="9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789585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7467600" cy="724942"/>
          </a:xfrm>
        </p:spPr>
        <p:txBody>
          <a:bodyPr>
            <a:normAutofit fontScale="90000"/>
          </a:bodyPr>
          <a:lstStyle/>
          <a:p>
            <a:pPr algn="ctr"/>
            <a:r>
              <a:rPr lang="tr-TR" dirty="0" smtClean="0"/>
              <a:t>YENİ MÜFRETDAT TANITIM TOPLANTISI</a:t>
            </a:r>
            <a:endParaRPr lang="tr-TR" dirty="0"/>
          </a:p>
        </p:txBody>
      </p:sp>
      <p:sp>
        <p:nvSpPr>
          <p:cNvPr id="3" name="İçerik Yer Tutucusu 2"/>
          <p:cNvSpPr>
            <a:spLocks noGrp="1"/>
          </p:cNvSpPr>
          <p:nvPr>
            <p:ph sz="quarter" idx="1"/>
          </p:nvPr>
        </p:nvSpPr>
        <p:spPr/>
        <p:txBody>
          <a:bodyPr>
            <a:normAutofit fontScale="77500" lnSpcReduction="20000"/>
          </a:bodyPr>
          <a:lstStyle/>
          <a:p>
            <a:r>
              <a:rPr lang="tr-TR" dirty="0"/>
              <a:t>İlçe Milli Eğitim Müdürümüz Ergin TAŞTEPE başkanlığında; şube müdürlerimiz ve müdürlüğümüze bağlı tüm okul/kurum müdürlerinin katılımıyla bakanlığımızın 2017/2018 Eğitim-Öğretim yılında uygulamaya koyduğu "Yeni </a:t>
            </a:r>
            <a:r>
              <a:rPr lang="tr-TR" dirty="0" smtClean="0"/>
              <a:t>Müfredat" </a:t>
            </a:r>
            <a:r>
              <a:rPr lang="tr-TR" dirty="0"/>
              <a:t>konulu tanıtım toplantısı düzenlendi. Toplantıda öğretmenlerimizin Eylül dönemi Mesleki Çalışmalarında </a:t>
            </a:r>
            <a:r>
              <a:rPr lang="tr-TR" dirty="0" smtClean="0"/>
              <a:t>Yenilenen </a:t>
            </a:r>
            <a:r>
              <a:rPr lang="tr-TR" dirty="0"/>
              <a:t>Müfredatın tanıtım çalışmalarında ağırlık verilmesi kararlaştırıldı</a:t>
            </a:r>
            <a:r>
              <a:rPr lang="tr-TR" dirty="0" smtClean="0"/>
              <a:t>.</a:t>
            </a:r>
          </a:p>
          <a:p>
            <a:pPr marL="0" indent="0" algn="ctr">
              <a:buNone/>
            </a:pPr>
            <a:r>
              <a:rPr lang="tr-TR" dirty="0" smtClean="0"/>
              <a:t>23/08/2017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5711"/>
            <a:ext cx="3657600" cy="2060978"/>
          </a:xfrm>
        </p:spPr>
      </p:pic>
      <p:sp>
        <p:nvSpPr>
          <p:cNvPr id="6" name="Başlık 1"/>
          <p:cNvSpPr txBox="1">
            <a:spLocks/>
          </p:cNvSpPr>
          <p:nvPr/>
        </p:nvSpPr>
        <p:spPr>
          <a:xfrm>
            <a:off x="609600" y="120154"/>
            <a:ext cx="7467600" cy="724942"/>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solidFill>
                  <a:schemeClr val="accent3"/>
                </a:solidFill>
              </a:rPr>
              <a:t>A.YIL İÇİNDE YAPILAN TOPLANTILAR</a:t>
            </a:r>
            <a:endParaRPr lang="tr-TR" dirty="0">
              <a:solidFill>
                <a:schemeClr val="accent3"/>
              </a:solidFill>
            </a:endParaRPr>
          </a:p>
        </p:txBody>
      </p:sp>
    </p:spTree>
    <p:extLst>
      <p:ext uri="{BB962C8B-B14F-4D97-AF65-F5344CB8AC3E}">
        <p14:creationId xmlns:p14="http://schemas.microsoft.com/office/powerpoint/2010/main" val="1026052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2017/2018 SENE BAŞI MÜDÜRLER KURULU TOPLANTISI</a:t>
            </a:r>
            <a:endParaRPr lang="tr-TR" dirty="0"/>
          </a:p>
        </p:txBody>
      </p:sp>
      <p:sp>
        <p:nvSpPr>
          <p:cNvPr id="3" name="İçerik Yer Tutucusu 2"/>
          <p:cNvSpPr>
            <a:spLocks noGrp="1"/>
          </p:cNvSpPr>
          <p:nvPr>
            <p:ph sz="quarter" idx="1"/>
          </p:nvPr>
        </p:nvSpPr>
        <p:spPr/>
        <p:txBody>
          <a:bodyPr>
            <a:normAutofit fontScale="85000" lnSpcReduction="10000"/>
          </a:bodyPr>
          <a:lstStyle/>
          <a:p>
            <a:r>
              <a:rPr lang="tr-TR" dirty="0" smtClean="0"/>
              <a:t>İlçe </a:t>
            </a:r>
            <a:r>
              <a:rPr lang="tr-TR" dirty="0"/>
              <a:t>Milli Eğitim Müdürümüz Sayın Ergin TAŞTEPE başkanlığında şube, okul ve kurum müdürlerimizin katılımıyla 2017-2018 Eğitim-Öğretim Yılı Sene Başı Müdürler Kurulu Toplantısı yapıldı. Toplantıda bir önceki eğitim-öğretim yılı değerlendirmesi yapılarak yeni eğitim öğretim yılının planlaması yapıldı. 07/09/2017</a:t>
            </a:r>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p:spPr>
      </p:pic>
    </p:spTree>
    <p:extLst>
      <p:ext uri="{BB962C8B-B14F-4D97-AF65-F5344CB8AC3E}">
        <p14:creationId xmlns:p14="http://schemas.microsoft.com/office/powerpoint/2010/main" val="3070244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HAYAT BOYU ÖĞRENME HALK EĞİTİMİ ve İŞBİRLİĞİ KOMİSYON TOPLANTISI</a:t>
            </a:r>
            <a:endParaRPr lang="tr-TR" dirty="0"/>
          </a:p>
        </p:txBody>
      </p:sp>
      <p:sp>
        <p:nvSpPr>
          <p:cNvPr id="3" name="İçerik Yer Tutucusu 2"/>
          <p:cNvSpPr>
            <a:spLocks noGrp="1"/>
          </p:cNvSpPr>
          <p:nvPr>
            <p:ph sz="quarter" idx="1"/>
          </p:nvPr>
        </p:nvSpPr>
        <p:spPr>
          <a:xfrm>
            <a:off x="457200" y="1600200"/>
            <a:ext cx="3898776" cy="4572000"/>
          </a:xfrm>
        </p:spPr>
        <p:txBody>
          <a:bodyPr>
            <a:normAutofit/>
          </a:bodyPr>
          <a:lstStyle/>
          <a:p>
            <a:r>
              <a:rPr lang="tr-TR" dirty="0"/>
              <a:t>İLÇE HAYAT BOYU ÖĞRENME HALK EĞİTİMİ PLANLAMA VE İŞBİRLİĞİ KOMİSYON TOPLANTISI </a:t>
            </a:r>
            <a:r>
              <a:rPr lang="tr-TR" dirty="0" smtClean="0"/>
              <a:t>HALK </a:t>
            </a:r>
            <a:r>
              <a:rPr lang="tr-TR" dirty="0"/>
              <a:t>EĞİTİM MERKEZİ ÇOK AMAÇLI SALONUNDA </a:t>
            </a:r>
            <a:r>
              <a:rPr lang="tr-TR" dirty="0" smtClean="0"/>
              <a:t>GEREKÇLEŞTİRİLDİ.</a:t>
            </a:r>
          </a:p>
          <a:p>
            <a:r>
              <a:rPr lang="tr-TR" dirty="0" smtClean="0"/>
              <a:t>22/09/2017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3916"/>
            <a:ext cx="3657600" cy="2064568"/>
          </a:xfrm>
        </p:spPr>
      </p:pic>
    </p:spTree>
    <p:extLst>
      <p:ext uri="{BB962C8B-B14F-4D97-AF65-F5344CB8AC3E}">
        <p14:creationId xmlns:p14="http://schemas.microsoft.com/office/powerpoint/2010/main" val="2389378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İZLEME ve DEĞERLENDİRME TOPLANTISI</a:t>
            </a:r>
            <a:endParaRPr lang="tr-TR" dirty="0"/>
          </a:p>
        </p:txBody>
      </p:sp>
      <p:sp>
        <p:nvSpPr>
          <p:cNvPr id="3" name="İçerik Yer Tutucusu 2"/>
          <p:cNvSpPr>
            <a:spLocks noGrp="1"/>
          </p:cNvSpPr>
          <p:nvPr>
            <p:ph sz="quarter" idx="1"/>
          </p:nvPr>
        </p:nvSpPr>
        <p:spPr/>
        <p:txBody>
          <a:bodyPr>
            <a:normAutofit fontScale="92500" lnSpcReduction="20000"/>
          </a:bodyPr>
          <a:lstStyle/>
          <a:p>
            <a:r>
              <a:rPr lang="tr-TR" dirty="0"/>
              <a:t>İlçe Milli Eğitim Müdürümüz Sayın Ergin TAŞTEPE başkanlığında; şube ve okul müdürlerimizin katılımıyla İzleme ve Değerlendirme Toplantısı yapıldı. Müdür Bey, okul müdürlerimizle okullarımızın bakım ve onarım çalışmaları hakkında </a:t>
            </a:r>
            <a:r>
              <a:rPr lang="tr-TR" dirty="0" smtClean="0"/>
              <a:t>çeşitli </a:t>
            </a:r>
            <a:r>
              <a:rPr lang="tr-TR" dirty="0"/>
              <a:t>istişarelerde bulundular</a:t>
            </a:r>
            <a:r>
              <a:rPr lang="tr-TR" dirty="0" smtClean="0"/>
              <a:t>.</a:t>
            </a:r>
          </a:p>
          <a:p>
            <a:r>
              <a:rPr lang="tr-TR" dirty="0"/>
              <a:t> </a:t>
            </a:r>
            <a:r>
              <a:rPr lang="tr-TR" dirty="0" smtClean="0"/>
              <a:t>   25.09.2017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514600"/>
            <a:ext cx="3657600" cy="2743200"/>
          </a:xfrm>
        </p:spPr>
      </p:pic>
    </p:spTree>
    <p:extLst>
      <p:ext uri="{BB962C8B-B14F-4D97-AF65-F5344CB8AC3E}">
        <p14:creationId xmlns:p14="http://schemas.microsoft.com/office/powerpoint/2010/main" val="176483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OKUL ÖNCESİ EĞİTİM ALAN TARAMALARI BİLGİLENDİRME TOPLANTISI</a:t>
            </a:r>
            <a:endParaRPr lang="tr-TR" dirty="0"/>
          </a:p>
        </p:txBody>
      </p:sp>
      <p:sp>
        <p:nvSpPr>
          <p:cNvPr id="3" name="İçerik Yer Tutucusu 2"/>
          <p:cNvSpPr>
            <a:spLocks noGrp="1"/>
          </p:cNvSpPr>
          <p:nvPr>
            <p:ph sz="quarter" idx="1"/>
          </p:nvPr>
        </p:nvSpPr>
        <p:spPr/>
        <p:txBody>
          <a:bodyPr/>
          <a:lstStyle/>
          <a:p>
            <a:r>
              <a:rPr lang="tr-TR" dirty="0"/>
              <a:t>Anaokulu Müdürleri ve bünyesinde anasınıfı bulunan ilkokul  müdürlerine yönelik, İlçe Milli Eğitim Müdürümüz Ergin TAŞTEPE başkanlığında bilgilendirme toplantısı yapıldı</a:t>
            </a:r>
            <a:r>
              <a:rPr lang="tr-TR" dirty="0" smtClean="0"/>
              <a:t>.</a:t>
            </a:r>
          </a:p>
          <a:p>
            <a:pPr marL="0" indent="0" algn="ctr">
              <a:buNone/>
            </a:pPr>
            <a:r>
              <a:rPr lang="tr-TR" dirty="0" smtClean="0"/>
              <a:t>05/10/2017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p:spPr>
      </p:pic>
    </p:spTree>
    <p:extLst>
      <p:ext uri="{BB962C8B-B14F-4D97-AF65-F5344CB8AC3E}">
        <p14:creationId xmlns:p14="http://schemas.microsoft.com/office/powerpoint/2010/main" val="2999935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YKS BİLGİLENDİRME TOPLANTISI</a:t>
            </a:r>
            <a:endParaRPr lang="tr-TR" dirty="0"/>
          </a:p>
        </p:txBody>
      </p:sp>
      <p:sp>
        <p:nvSpPr>
          <p:cNvPr id="3" name="İçerik Yer Tutucusu 2"/>
          <p:cNvSpPr>
            <a:spLocks noGrp="1"/>
          </p:cNvSpPr>
          <p:nvPr>
            <p:ph sz="quarter" idx="1"/>
          </p:nvPr>
        </p:nvSpPr>
        <p:spPr/>
        <p:txBody>
          <a:bodyPr>
            <a:normAutofit fontScale="62500" lnSpcReduction="20000"/>
          </a:bodyPr>
          <a:lstStyle/>
          <a:p>
            <a:r>
              <a:rPr lang="tr-TR" dirty="0"/>
              <a:t> 2017-2018 eğitim öğretim yılında yükseköğretime giriş sınav sistemi değişerek "Yükseköğretim Kurumları Sınavı" ismini aldı. Şube Müdürlerimizi Ali KANIK ve Ahmet </a:t>
            </a:r>
            <a:r>
              <a:rPr lang="tr-TR" dirty="0" err="1"/>
              <a:t>GİRGİN´in</a:t>
            </a:r>
            <a:r>
              <a:rPr lang="tr-TR" dirty="0"/>
              <a:t> başkanlığında, tüm ortaöğretim okul müdürlerimizin ve rehber öğretmenlerimizin katılımlarıyla yeni sınav sistemi bilgilendirme toplantısı gerçekleştirildi. Toplantılarda ortaöğretim müdürlerimizle yeni sistemin değerlendirmesi yapılarak, öğrencilerimizin sınav sistemi hakkında bilgilendirilmesi ile ilgili yapılacak çalışmalar planlandı. Ayrıca Başarıya Bir Adım Projesi kapsamında yapılacak çalışmalar ve sınav hazırlıkları değerlendirildi</a:t>
            </a:r>
            <a:r>
              <a:rPr lang="tr-TR" dirty="0" smtClean="0"/>
              <a:t>.</a:t>
            </a:r>
          </a:p>
          <a:p>
            <a:pPr marL="0" indent="0" algn="ctr">
              <a:buNone/>
            </a:pPr>
            <a:r>
              <a:rPr lang="tr-TR" dirty="0" smtClean="0"/>
              <a:t>17/10/2017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4" y="2204865"/>
            <a:ext cx="4186965" cy="2880320"/>
          </a:xfrm>
        </p:spPr>
      </p:pic>
    </p:spTree>
    <p:extLst>
      <p:ext uri="{BB962C8B-B14F-4D97-AF65-F5344CB8AC3E}">
        <p14:creationId xmlns:p14="http://schemas.microsoft.com/office/powerpoint/2010/main" val="1123928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ikdörtgen 8"/>
          <p:cNvSpPr>
            <a:spLocks noChangeArrowheads="1"/>
          </p:cNvSpPr>
          <p:nvPr/>
        </p:nvSpPr>
        <p:spPr bwMode="auto">
          <a:xfrm>
            <a:off x="611188" y="765175"/>
            <a:ext cx="7394575" cy="647700"/>
          </a:xfrm>
          <a:prstGeom prst="rect">
            <a:avLst/>
          </a:prstGeom>
          <a:noFill/>
          <a:ln w="9525">
            <a:noFill/>
            <a:miter lim="800000"/>
            <a:headEnd/>
            <a:tailEnd/>
          </a:ln>
        </p:spPr>
        <p:txBody>
          <a:bodyPr>
            <a:spAutoFit/>
          </a:bodyPr>
          <a:lstStyle/>
          <a:p>
            <a:pPr algn="ctr">
              <a:defRPr/>
            </a:pPr>
            <a:r>
              <a:rPr lang="tr-TR" b="1" dirty="0">
                <a:effectLst>
                  <a:outerShdw blurRad="38100" dist="38100" dir="2700000" algn="tl">
                    <a:srgbClr val="000000">
                      <a:alpha val="43137"/>
                    </a:srgbClr>
                  </a:outerShdw>
                </a:effectLst>
                <a:latin typeface="+mj-lt"/>
              </a:rPr>
              <a:t>GÖLYAKA İLÇESİNDE EĞİTİM-ÖĞRETİM VEREN İLKOKUL,ORTAOKUL,ORTAÖĞRETİM VE  KURUM İSİM LİSTESİ</a:t>
            </a:r>
          </a:p>
        </p:txBody>
      </p:sp>
      <p:graphicFrame>
        <p:nvGraphicFramePr>
          <p:cNvPr id="3" name="Tablo 2"/>
          <p:cNvGraphicFramePr>
            <a:graphicFrameLocks noGrp="1"/>
          </p:cNvGraphicFramePr>
          <p:nvPr>
            <p:extLst>
              <p:ext uri="{D42A27DB-BD31-4B8C-83A1-F6EECF244321}">
                <p14:modId xmlns:p14="http://schemas.microsoft.com/office/powerpoint/2010/main" val="1507533513"/>
              </p:ext>
            </p:extLst>
          </p:nvPr>
        </p:nvGraphicFramePr>
        <p:xfrm>
          <a:off x="179512" y="1556792"/>
          <a:ext cx="7561263" cy="4899029"/>
        </p:xfrm>
        <a:graphic>
          <a:graphicData uri="http://schemas.openxmlformats.org/drawingml/2006/table">
            <a:tbl>
              <a:tblPr/>
              <a:tblGrid>
                <a:gridCol w="800100"/>
                <a:gridCol w="6761163"/>
              </a:tblGrid>
              <a:tr h="280950">
                <a:tc gridSpan="2">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r>
                        <a:rPr kumimoji="0" lang="tr-TR" sz="1600" b="1" i="0" u="none" strike="noStrike" cap="none" normalizeH="0" baseline="0" dirty="0" smtClean="0">
                          <a:ln>
                            <a:noFill/>
                          </a:ln>
                          <a:solidFill>
                            <a:srgbClr val="FFFFFF"/>
                          </a:solidFill>
                          <a:effectLst/>
                          <a:latin typeface="Calibri" pitchFamily="34" charset="0"/>
                          <a:cs typeface="Arial" pitchFamily="34" charset="0"/>
                        </a:rPr>
                        <a:t>A. İLKOKULLAR/ORTAOKULLAR</a:t>
                      </a:r>
                      <a:endPar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Atatürk Ortaokulu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2</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Yunus Emre İlkokulu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3</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15 Temmuz Şehitleri İmamhatip Ortaokulu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4</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Ş. Ercan Eker İlkokulu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5</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Ş. Ercan Eker Ortaokulu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8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6</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Hacı Yakup İlkokulu</a:t>
                      </a:r>
                      <a:endParaRPr kumimoji="0" lang="tr-TR" sz="1400" b="0" i="0" u="none" strike="noStrike" cap="none" normalizeH="0" baseline="0" dirty="0" smtClean="0">
                        <a:ln>
                          <a:noFill/>
                        </a:ln>
                        <a:solidFill>
                          <a:schemeClr val="tx1"/>
                        </a:solidFill>
                        <a:effectLst/>
                        <a:latin typeface="Calibri" pitchFamily="34" charset="0"/>
                        <a:cs typeface="Arial" pitchFamily="34" charset="0"/>
                      </a:endParaRP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8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7</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Hacı Yakup Ortaokulu</a:t>
                      </a:r>
                      <a:endParaRPr kumimoji="0" lang="tr-TR" sz="1400" b="0" i="0" u="none" strike="noStrike" cap="none" normalizeH="0" baseline="0" dirty="0" smtClean="0">
                        <a:ln>
                          <a:noFill/>
                        </a:ln>
                        <a:solidFill>
                          <a:schemeClr val="tx1"/>
                        </a:solidFill>
                        <a:effectLst/>
                        <a:latin typeface="Calibri" pitchFamily="34" charset="0"/>
                        <a:cs typeface="Arial" pitchFamily="34" charset="0"/>
                      </a:endParaRP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8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8</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err="1" smtClean="0">
                          <a:ln>
                            <a:noFill/>
                          </a:ln>
                          <a:solidFill>
                            <a:schemeClr val="tx1"/>
                          </a:solidFill>
                          <a:effectLst/>
                          <a:latin typeface="Calibri" pitchFamily="34" charset="0"/>
                          <a:cs typeface="Times New Roman" pitchFamily="18" charset="0"/>
                        </a:rPr>
                        <a:t>Saçmalıpınar</a:t>
                      </a: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 İlkokulu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8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9</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err="1" smtClean="0">
                          <a:ln>
                            <a:noFill/>
                          </a:ln>
                          <a:solidFill>
                            <a:schemeClr val="tx1"/>
                          </a:solidFill>
                          <a:effectLst/>
                          <a:latin typeface="Calibri" pitchFamily="34" charset="0"/>
                          <a:cs typeface="Times New Roman" pitchFamily="18" charset="0"/>
                        </a:rPr>
                        <a:t>Saçmalıpınar</a:t>
                      </a: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 Ortaokulu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10</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err="1" smtClean="0">
                          <a:ln>
                            <a:noFill/>
                          </a:ln>
                          <a:solidFill>
                            <a:schemeClr val="tx1"/>
                          </a:solidFill>
                          <a:effectLst/>
                          <a:latin typeface="Calibri" pitchFamily="34" charset="0"/>
                          <a:cs typeface="Times New Roman" pitchFamily="18" charset="0"/>
                        </a:rPr>
                        <a:t>Sarıdere</a:t>
                      </a: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  </a:t>
                      </a:r>
                      <a:r>
                        <a:rPr kumimoji="0" lang="tr-TR" sz="1400" b="0" i="0" u="none" strike="noStrike" cap="none" normalizeH="0" baseline="0" dirty="0" err="1" smtClean="0">
                          <a:ln>
                            <a:noFill/>
                          </a:ln>
                          <a:solidFill>
                            <a:schemeClr val="tx1"/>
                          </a:solidFill>
                          <a:effectLst/>
                          <a:latin typeface="Calibri" pitchFamily="34" charset="0"/>
                          <a:cs typeface="Times New Roman" pitchFamily="18" charset="0"/>
                        </a:rPr>
                        <a:t>Kemeryanı</a:t>
                      </a: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 İlkokulu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11</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err="1" smtClean="0">
                          <a:ln>
                            <a:noFill/>
                          </a:ln>
                          <a:solidFill>
                            <a:schemeClr val="tx1"/>
                          </a:solidFill>
                          <a:effectLst/>
                          <a:latin typeface="Calibri" pitchFamily="34" charset="0"/>
                          <a:cs typeface="Times New Roman" pitchFamily="18" charset="0"/>
                        </a:rPr>
                        <a:t>Sarıdere</a:t>
                      </a: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 </a:t>
                      </a:r>
                      <a:r>
                        <a:rPr kumimoji="0" lang="tr-TR" sz="1400" b="0" i="0" u="none" strike="noStrike" cap="none" normalizeH="0" baseline="0" dirty="0" err="1" smtClean="0">
                          <a:ln>
                            <a:noFill/>
                          </a:ln>
                          <a:solidFill>
                            <a:schemeClr val="tx1"/>
                          </a:solidFill>
                          <a:effectLst/>
                          <a:latin typeface="Calibri" pitchFamily="34" charset="0"/>
                          <a:cs typeface="Times New Roman" pitchFamily="18" charset="0"/>
                        </a:rPr>
                        <a:t>Kemeryanı</a:t>
                      </a: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 Ortaokulu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12</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HSB Yeni Yaşam İlkokulu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13</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HSB Yeni Yaşam Ortaokulu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14</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Yunus Efendi Ş. Tarık Demircan İlkokulu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507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15</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Yunus Efendi Ş. Tarık Demircan Ortaokulu</a:t>
                      </a: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412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Times New Roman" pitchFamily="18" charset="0"/>
                        </a:rPr>
                        <a:t>16</a:t>
                      </a: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Times New Roman" pitchFamily="18" charset="0"/>
                        </a:rPr>
                        <a:t>İçmeler İlkokulu</a:t>
                      </a:r>
                    </a:p>
                  </a:txBody>
                  <a:tcPr marL="57074" marR="57074"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71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Calibri" pitchFamily="34" charset="0"/>
                        <a:cs typeface="Times New Roman" pitchFamily="18" charset="0"/>
                      </a:endParaRP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FF0000"/>
                        </a:solidFill>
                        <a:effectLst/>
                        <a:latin typeface="Calibri" pitchFamily="34" charset="0"/>
                        <a:cs typeface="Times New Roman" pitchFamily="18" charset="0"/>
                      </a:endParaRP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2228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Calibri" pitchFamily="34" charset="0"/>
                        <a:cs typeface="Times New Roman" pitchFamily="18" charset="0"/>
                      </a:endParaRPr>
                    </a:p>
                  </a:txBody>
                  <a:tcPr marL="57074" marR="57074"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FF0000"/>
                        </a:solidFill>
                        <a:effectLst/>
                        <a:latin typeface="Calibri" pitchFamily="34" charset="0"/>
                        <a:cs typeface="Times New Roman" pitchFamily="18" charset="0"/>
                      </a:endParaRPr>
                    </a:p>
                  </a:txBody>
                  <a:tcPr marL="9526" marR="9526" marT="9523"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8" name="7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D7FCBEDD-253B-4223-9918-3DDB0751A2E3}" type="slidenum">
              <a:rPr lang="tr-TR" smtClean="0"/>
              <a:pPr>
                <a:defRPr/>
              </a:pPr>
              <a:t>4</a:t>
            </a:fld>
            <a:endParaRPr lang="tr-TR"/>
          </a:p>
        </p:txBody>
      </p:sp>
    </p:spTree>
    <p:extLst>
      <p:ext uri="{BB962C8B-B14F-4D97-AF65-F5344CB8AC3E}">
        <p14:creationId xmlns:p14="http://schemas.microsoft.com/office/powerpoint/2010/main" val="315155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OKUL ÖNCESİ ALAN TARAMLARI DEĞERLENDİRME TOPLANTISI</a:t>
            </a:r>
            <a:endParaRPr lang="tr-TR" dirty="0"/>
          </a:p>
        </p:txBody>
      </p:sp>
      <p:sp>
        <p:nvSpPr>
          <p:cNvPr id="3" name="İçerik Yer Tutucusu 2"/>
          <p:cNvSpPr>
            <a:spLocks noGrp="1"/>
          </p:cNvSpPr>
          <p:nvPr>
            <p:ph sz="quarter" idx="1"/>
          </p:nvPr>
        </p:nvSpPr>
        <p:spPr/>
        <p:txBody>
          <a:bodyPr/>
          <a:lstStyle/>
          <a:p>
            <a:r>
              <a:rPr lang="tr-TR" dirty="0"/>
              <a:t>Anaokulu Müdürleri ve bünyesinde anasınıfı bulunan ilkokul  müdürlerine yönelik, İlçe Milli Eğitim Şube Müdürümüz Ahmet GİRGİN başkanlığında değerlendirme toplantısı yapıldı</a:t>
            </a:r>
            <a:r>
              <a:rPr lang="tr-TR" dirty="0" smtClean="0"/>
              <a:t>.</a:t>
            </a:r>
          </a:p>
          <a:p>
            <a:pPr marL="0" indent="0" algn="ctr">
              <a:buNone/>
            </a:pPr>
            <a:r>
              <a:rPr lang="tr-TR" dirty="0" smtClean="0"/>
              <a:t>23/10/2017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3916"/>
            <a:ext cx="3657600" cy="2064568"/>
          </a:xfrm>
        </p:spPr>
      </p:pic>
    </p:spTree>
    <p:extLst>
      <p:ext uri="{BB962C8B-B14F-4D97-AF65-F5344CB8AC3E}">
        <p14:creationId xmlns:p14="http://schemas.microsoft.com/office/powerpoint/2010/main" val="140017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İZLEME ve DEĞERLENDİRME TOPLANTISI</a:t>
            </a:r>
            <a:endParaRPr lang="tr-TR" dirty="0"/>
          </a:p>
        </p:txBody>
      </p:sp>
      <p:sp>
        <p:nvSpPr>
          <p:cNvPr id="3" name="İçerik Yer Tutucusu 2"/>
          <p:cNvSpPr>
            <a:spLocks noGrp="1"/>
          </p:cNvSpPr>
          <p:nvPr>
            <p:ph sz="quarter" idx="1"/>
          </p:nvPr>
        </p:nvSpPr>
        <p:spPr/>
        <p:txBody>
          <a:bodyPr/>
          <a:lstStyle/>
          <a:p>
            <a:r>
              <a:rPr lang="tr-TR" dirty="0"/>
              <a:t>İ</a:t>
            </a:r>
            <a:r>
              <a:rPr lang="tr-TR" dirty="0" smtClean="0"/>
              <a:t>lçe </a:t>
            </a:r>
            <a:r>
              <a:rPr lang="tr-TR" dirty="0"/>
              <a:t>Milli Eğitim Müdürümüz Sayın Ergin TAŞTEPE başkanlığında; şube ve okul müdürlerimizin katılımıyla </a:t>
            </a:r>
            <a:r>
              <a:rPr lang="tr-TR" dirty="0" smtClean="0"/>
              <a:t>ilçemizde </a:t>
            </a:r>
            <a:r>
              <a:rPr lang="tr-TR" dirty="0"/>
              <a:t>devam eden eğitim faaliyetlerini değerlendirme toplantısı yapıldı</a:t>
            </a:r>
            <a:r>
              <a:rPr lang="tr-TR" dirty="0" smtClean="0"/>
              <a:t>.</a:t>
            </a:r>
          </a:p>
          <a:p>
            <a:pPr marL="0" indent="0" algn="ctr">
              <a:buNone/>
            </a:pPr>
            <a:r>
              <a:rPr lang="tr-TR" dirty="0" smtClean="0"/>
              <a:t>01/11/2017</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5711"/>
            <a:ext cx="3657600" cy="2060978"/>
          </a:xfrm>
        </p:spPr>
      </p:pic>
    </p:spTree>
    <p:extLst>
      <p:ext uri="{BB962C8B-B14F-4D97-AF65-F5344CB8AC3E}">
        <p14:creationId xmlns:p14="http://schemas.microsoft.com/office/powerpoint/2010/main" val="1504770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TAŞIMALI EĞİTİM TOPLANTISI</a:t>
            </a:r>
            <a:endParaRPr lang="tr-TR" dirty="0"/>
          </a:p>
        </p:txBody>
      </p:sp>
      <p:sp>
        <p:nvSpPr>
          <p:cNvPr id="3" name="İçerik Yer Tutucusu 2"/>
          <p:cNvSpPr>
            <a:spLocks noGrp="1"/>
          </p:cNvSpPr>
          <p:nvPr>
            <p:ph sz="quarter" idx="1"/>
          </p:nvPr>
        </p:nvSpPr>
        <p:spPr/>
        <p:txBody>
          <a:bodyPr>
            <a:normAutofit fontScale="85000" lnSpcReduction="20000"/>
          </a:bodyPr>
          <a:lstStyle/>
          <a:p>
            <a:r>
              <a:rPr lang="tr-TR" dirty="0"/>
              <a:t>İlçe Milli Eğitim Müdürümüz Ergin TAŞTEPE başkanlığında; Destek Hizmetlerinden sorumlu Şube Müdürümüz Ahmet GİRGİN ve İlçe Jandarma </a:t>
            </a:r>
            <a:r>
              <a:rPr lang="tr-TR" dirty="0" smtClean="0"/>
              <a:t>Komutanlığından </a:t>
            </a:r>
            <a:r>
              <a:rPr lang="tr-TR" dirty="0"/>
              <a:t>yetkililerin katılımıyla ilçemizde taşımalı eğitimde görev alan servis şoförlerimize sorumlulukları, taşımada uyulması gereken kurallar ve değişen mevzuat hakkında bilgilendirme yapıldı.</a:t>
            </a:r>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p:spPr>
      </p:pic>
    </p:spTree>
    <p:extLst>
      <p:ext uri="{BB962C8B-B14F-4D97-AF65-F5344CB8AC3E}">
        <p14:creationId xmlns:p14="http://schemas.microsoft.com/office/powerpoint/2010/main" val="933751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2017 YIL SONU DEĞERLENDİRME TOPLANTISI</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a:t>İlçe Milli Eğitim Müdürümüz Ergin TAŞTEPE başkanlığında şube ve okul müdürlerimizin katılımıyla geride </a:t>
            </a:r>
            <a:r>
              <a:rPr lang="tr-TR" dirty="0" smtClean="0"/>
              <a:t>bıraktığımız </a:t>
            </a:r>
            <a:r>
              <a:rPr lang="tr-TR" dirty="0"/>
              <a:t>2017 Eğitim-Öğretim Yılı Değerlendirme Toplantısı </a:t>
            </a:r>
            <a:r>
              <a:rPr lang="tr-TR" dirty="0" smtClean="0"/>
              <a:t>yapıldı. </a:t>
            </a:r>
            <a:r>
              <a:rPr lang="tr-TR" dirty="0"/>
              <a:t>Toplantıda il milli eğitim müdürlüğü tarafından uygulanan Başarıya Bir Adım Projesi, Annem Varsa Ben de Varım Projesi ve Denge Projesi çalışmalarının yanında müdürlüğümüzün yürüttüğü Ailemle Beraber Okuyorum, Değerliyiz-Değerleniyoruz ve Akademik Başarıyı Artırma Projelerinin izleme ve değerlendirme çalışmaları yapıldı</a:t>
            </a:r>
            <a:r>
              <a:rPr lang="tr-TR" dirty="0" smtClean="0"/>
              <a:t>.</a:t>
            </a:r>
          </a:p>
          <a:p>
            <a:pPr marL="0" indent="0" algn="ctr">
              <a:buNone/>
            </a:pPr>
            <a:r>
              <a:rPr lang="tr-TR" dirty="0" smtClean="0"/>
              <a:t>03/01/2018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5711"/>
            <a:ext cx="3657600" cy="2060978"/>
          </a:xfrm>
        </p:spPr>
      </p:pic>
    </p:spTree>
    <p:extLst>
      <p:ext uri="{BB962C8B-B14F-4D97-AF65-F5344CB8AC3E}">
        <p14:creationId xmlns:p14="http://schemas.microsoft.com/office/powerpoint/2010/main" val="3963646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OKUL GÜVENLİK TEDBİRLERİ TOPLANTISI</a:t>
            </a:r>
            <a:endParaRPr lang="tr-TR" dirty="0"/>
          </a:p>
        </p:txBody>
      </p:sp>
      <p:sp>
        <p:nvSpPr>
          <p:cNvPr id="3" name="İçerik Yer Tutucusu 2"/>
          <p:cNvSpPr>
            <a:spLocks noGrp="1"/>
          </p:cNvSpPr>
          <p:nvPr>
            <p:ph sz="quarter" idx="1"/>
          </p:nvPr>
        </p:nvSpPr>
        <p:spPr/>
        <p:txBody>
          <a:bodyPr>
            <a:normAutofit fontScale="85000" lnSpcReduction="20000"/>
          </a:bodyPr>
          <a:lstStyle/>
          <a:p>
            <a:r>
              <a:rPr lang="tr-TR" dirty="0"/>
              <a:t>İlçe Milli  Eğitim Müdürlüğü tarafından düzenlenen "Okul Güvenlik Tedbirleri" konulu toplantıya İlçe Emniyet Amiri, Garnizon Komutanı, İlçe Müftüsü, Köy Muhtarları, Okul aile Birlik Başkanları ve Okul Müdürleri katıldı. Toplantıda okul ve çevre güvenliği ile ilgili paylaşımlarda </a:t>
            </a:r>
            <a:r>
              <a:rPr lang="tr-TR" dirty="0" smtClean="0"/>
              <a:t>bulunularak, bağımlılıkla </a:t>
            </a:r>
            <a:r>
              <a:rPr lang="tr-TR" dirty="0"/>
              <a:t>mücadele çerçevesinde yapılacak faaliyetler de gözden geçirildi. </a:t>
            </a:r>
            <a:endParaRPr lang="tr-TR" dirty="0" smtClean="0"/>
          </a:p>
          <a:p>
            <a:pPr marL="0" indent="0" algn="ctr">
              <a:buNone/>
            </a:pPr>
            <a:r>
              <a:rPr lang="tr-TR" dirty="0" smtClean="0"/>
              <a:t>06/20/2018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p:spPr>
      </p:pic>
    </p:spTree>
    <p:extLst>
      <p:ext uri="{BB962C8B-B14F-4D97-AF65-F5344CB8AC3E}">
        <p14:creationId xmlns:p14="http://schemas.microsoft.com/office/powerpoint/2010/main" val="1260753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İZLEME ve DEĞERLENDİRME TOPLANTISI</a:t>
            </a:r>
          </a:p>
        </p:txBody>
      </p:sp>
      <p:sp>
        <p:nvSpPr>
          <p:cNvPr id="3" name="İçerik Yer Tutucusu 2"/>
          <p:cNvSpPr>
            <a:spLocks noGrp="1"/>
          </p:cNvSpPr>
          <p:nvPr>
            <p:ph sz="quarter" idx="1"/>
          </p:nvPr>
        </p:nvSpPr>
        <p:spPr/>
        <p:txBody>
          <a:bodyPr>
            <a:normAutofit fontScale="92500"/>
          </a:bodyPr>
          <a:lstStyle/>
          <a:p>
            <a:r>
              <a:rPr lang="tr-TR" dirty="0"/>
              <a:t>İlçe Milli Eğitim Müdürümüz Sayın Ergin TAŞTEPE başkanlığında; şube ve okul müdürlerimizin katılımıyla </a:t>
            </a:r>
            <a:r>
              <a:rPr lang="tr-TR" dirty="0" smtClean="0"/>
              <a:t>ilçemizde </a:t>
            </a:r>
            <a:r>
              <a:rPr lang="tr-TR" dirty="0"/>
              <a:t>devam eden eğitim faaliyetlerini değerlendirme toplantısı  aşağıdaki gündem maddeleri ile yapıldı</a:t>
            </a:r>
            <a:r>
              <a:rPr lang="tr-TR" dirty="0" smtClean="0"/>
              <a:t>.</a:t>
            </a:r>
          </a:p>
          <a:p>
            <a:pPr marL="0" indent="0" algn="ctr">
              <a:buNone/>
            </a:pPr>
            <a:r>
              <a:rPr lang="tr-TR" dirty="0" smtClean="0"/>
              <a:t>14/02/2018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5711"/>
            <a:ext cx="3657600" cy="2060978"/>
          </a:xfrm>
        </p:spPr>
      </p:pic>
    </p:spTree>
    <p:extLst>
      <p:ext uri="{BB962C8B-B14F-4D97-AF65-F5344CB8AC3E}">
        <p14:creationId xmlns:p14="http://schemas.microsoft.com/office/powerpoint/2010/main" val="3817278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İŞ SAĞLIĞI ve GÜVENLİĞİ TOPLANTISI</a:t>
            </a:r>
            <a:endParaRPr lang="tr-TR" dirty="0"/>
          </a:p>
        </p:txBody>
      </p:sp>
      <p:sp>
        <p:nvSpPr>
          <p:cNvPr id="3" name="İçerik Yer Tutucusu 2"/>
          <p:cNvSpPr>
            <a:spLocks noGrp="1"/>
          </p:cNvSpPr>
          <p:nvPr>
            <p:ph sz="quarter" idx="1"/>
          </p:nvPr>
        </p:nvSpPr>
        <p:spPr/>
        <p:txBody>
          <a:bodyPr>
            <a:normAutofit fontScale="92500"/>
          </a:bodyPr>
          <a:lstStyle/>
          <a:p>
            <a:r>
              <a:rPr lang="tr-TR" dirty="0"/>
              <a:t>İlçemiz Sağlığı ve Güvenliği Uzmanımız Yusuf ÇELEBİ; kurum işveren vekilleri ile bir araya gelerek gerekli bilgilendirmeleri yaparak okullarımız daha güvenilir bir ortam olması için yapılacak çalışmalar üzerinde görüş alışverişinde bulundular</a:t>
            </a:r>
            <a:r>
              <a:rPr lang="tr-TR" dirty="0" smtClean="0"/>
              <a:t>.</a:t>
            </a:r>
          </a:p>
          <a:p>
            <a:pPr marL="0" indent="0" algn="ctr">
              <a:buNone/>
            </a:pPr>
            <a:r>
              <a:rPr lang="tr-TR" dirty="0" smtClean="0"/>
              <a:t>16/03/2018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p:spPr>
      </p:pic>
    </p:spTree>
    <p:extLst>
      <p:ext uri="{BB962C8B-B14F-4D97-AF65-F5344CB8AC3E}">
        <p14:creationId xmlns:p14="http://schemas.microsoft.com/office/powerpoint/2010/main" val="1391515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BRANŞ ÖĞREMENLERİ İLE YKS BİLGİLENDİRME TOPLANTISI(GÖLYAKA MESLEKİ ve TEKNİK ANADOLU LİSESİ)</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a:t>   İlçe Milli Eğitim Müdürümüz Sayın Ergin TAŞTEPE, Gölyaka Anadolu Lisesi Öğretmeleri ile YKS Bilgilendirme toplantısı yaptılar. Toplantıya 12. Sınıflarda derse giren Fizik, Kimya, Biyoloji, Matematik, Tarih, Coğrafya, Felsefe ve Din Kültürü ve Ahlak Bilgisi branş öğretmenleri katıldılar. Müdür Bey, öğretmenlerimizle özellikle YKS Koçluk Sistemi ile ilgili olarak danışman öğretmenlik faaliyetleri hakkında öğretmenlerimizle durum değerlendirmesi yaptılar</a:t>
            </a:r>
            <a:r>
              <a:rPr lang="tr-TR" dirty="0" smtClean="0"/>
              <a:t>.</a:t>
            </a:r>
          </a:p>
          <a:p>
            <a:pPr marL="0" indent="0" algn="ctr">
              <a:buNone/>
            </a:pPr>
            <a:r>
              <a:rPr lang="tr-TR" dirty="0" smtClean="0"/>
              <a:t>26/04/2018</a:t>
            </a:r>
            <a:endParaRPr lang="tr-TR" dirty="0"/>
          </a:p>
          <a:p>
            <a:endParaRPr lang="tr-TR" dirty="0"/>
          </a:p>
        </p:txBody>
      </p:sp>
      <p:pic>
        <p:nvPicPr>
          <p:cNvPr id="7" name="İçerik Yer Tutucusu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60675"/>
            <a:ext cx="3657600" cy="2051050"/>
          </a:xfrm>
        </p:spPr>
      </p:pic>
    </p:spTree>
    <p:extLst>
      <p:ext uri="{BB962C8B-B14F-4D97-AF65-F5344CB8AC3E}">
        <p14:creationId xmlns:p14="http://schemas.microsoft.com/office/powerpoint/2010/main" val="4247896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BRANŞ ÖĞREMENLERİ İLE YKS BİLGİLENDİRME TOPLANTISI(GÖLYAKA ANADOLU LİSESİ)</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a:t>   İlçe Milli Eğitim Müdürümüz Sayın Ergin TAŞTEPE, Gölyaka Anadolu Lisesi Öğretmeleri ile YKS Bilgilendirme toplantısı yaptılar. Toplantıya 12. Sınıflarda derse giren Fizik, Kimya, Biyoloji, Matematik, Tarih, Coğrafya, Felsefe ve Din Kültürü ve Ahlak Bilgisi branş öğretmenleri katıldılar. Müdür Bey, öğretmenlerimizle özellikle YKS Koçluk Sistemi ile ilgili olarak danışman öğretmenlik faaliyetleri hakkında öğretmenlerimizle durum değerlendirmesi yaptılar</a:t>
            </a:r>
            <a:r>
              <a:rPr lang="tr-TR" dirty="0" smtClean="0"/>
              <a:t>.</a:t>
            </a:r>
          </a:p>
          <a:p>
            <a:pPr marL="0" indent="0" algn="ctr">
              <a:buNone/>
            </a:pPr>
            <a:r>
              <a:rPr lang="tr-TR" dirty="0" smtClean="0"/>
              <a:t>27/04/2018</a:t>
            </a:r>
            <a:endParaRPr lang="tr-TR" dirty="0"/>
          </a:p>
          <a:p>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p:spPr>
      </p:pic>
    </p:spTree>
    <p:extLst>
      <p:ext uri="{BB962C8B-B14F-4D97-AF65-F5344CB8AC3E}">
        <p14:creationId xmlns:p14="http://schemas.microsoft.com/office/powerpoint/2010/main" val="1856767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EĞİTİM-BİLİM-SANAT VE KÜLTÜR ŞENLİĞİ HAZIRLIK TOPLANTISI</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smtClean="0"/>
              <a:t>İlçe </a:t>
            </a:r>
            <a:r>
              <a:rPr lang="tr-TR" dirty="0"/>
              <a:t>Milli Eğitim Müdürümüz Sayın Ergin TAŞTEPE başkanlığında ilkini geçtiğimiz yıl düzenlediğimiz EĞİTİM, BİLİM, KÜLTÜR ve SANAT ŞENLİĞİ hazırlık toplantısı okul müdürlerimizin katılımıyla gerçekleştirildi. Şenliğin planlamasının yapıldığı toplantıda görev dağılımı yapılarak şenliğin; ilçemizde yürütülen eğitim faaliyetlerinin vatandaşlarımızla buluşma imkanı sağlaması nedeniyle gerekli hassasiyetin gösterilmesine karar verildi</a:t>
            </a:r>
            <a:r>
              <a:rPr lang="tr-TR" dirty="0" smtClean="0"/>
              <a:t>.</a:t>
            </a:r>
          </a:p>
          <a:p>
            <a:pPr marL="0" indent="0" algn="ctr">
              <a:buNone/>
            </a:pPr>
            <a:r>
              <a:rPr lang="tr-TR" dirty="0" smtClean="0"/>
              <a:t>02/05/2018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p:spPr>
      </p:pic>
    </p:spTree>
    <p:extLst>
      <p:ext uri="{BB962C8B-B14F-4D97-AF65-F5344CB8AC3E}">
        <p14:creationId xmlns:p14="http://schemas.microsoft.com/office/powerpoint/2010/main" val="1185186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344348789"/>
              </p:ext>
            </p:extLst>
          </p:nvPr>
        </p:nvGraphicFramePr>
        <p:xfrm>
          <a:off x="1116013" y="1898650"/>
          <a:ext cx="7488237" cy="3111818"/>
        </p:xfrm>
        <a:graphic>
          <a:graphicData uri="http://schemas.openxmlformats.org/drawingml/2006/table">
            <a:tbl>
              <a:tblPr/>
              <a:tblGrid>
                <a:gridCol w="530225"/>
                <a:gridCol w="6958012"/>
              </a:tblGrid>
              <a:tr h="498475">
                <a:tc gridSpan="2">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r>
                        <a:rPr kumimoji="0" lang="tr-TR" sz="1600" b="1" i="0" u="none" strike="noStrike" cap="none" normalizeH="0" baseline="0" dirty="0" smtClean="0">
                          <a:ln>
                            <a:noFill/>
                          </a:ln>
                          <a:solidFill>
                            <a:srgbClr val="FFFFFF"/>
                          </a:solidFill>
                          <a:effectLst/>
                          <a:latin typeface="Calibri" pitchFamily="34" charset="0"/>
                          <a:cs typeface="Arial" pitchFamily="34" charset="0"/>
                        </a:rPr>
                        <a:t>B. ANAOKULLAR</a:t>
                      </a:r>
                      <a:endPar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1</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GÖLYAKA ANADOLU ANAOKULU</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2</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CEMAL ATABAŞ ANAOKULU</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88963">
                <a:tc gridSpan="2">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r>
                        <a:rPr kumimoji="0" lang="tr-TR" sz="1600" b="1" i="0" u="none" strike="noStrike" cap="none" normalizeH="0" baseline="0" dirty="0" smtClean="0">
                          <a:ln>
                            <a:noFill/>
                          </a:ln>
                          <a:solidFill>
                            <a:srgbClr val="FFFFFF"/>
                          </a:solidFill>
                          <a:effectLst/>
                          <a:latin typeface="Calibri" pitchFamily="34" charset="0"/>
                          <a:cs typeface="Arial" pitchFamily="34" charset="0"/>
                        </a:rPr>
                        <a:t>C. ORTAÖĞRETİM KURUMLARI</a:t>
                      </a:r>
                      <a:endPar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GÖLYAKA ANADOLU LİSESİ</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2</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GÖLYAKA ANADOLU İMAM-HATİP LİSESİ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Calibri" pitchFamily="34" charset="0"/>
                        <a:cs typeface="Times New Roman" pitchFamily="18" charset="0"/>
                      </a:endParaRP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3</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GÖLYAKA MESLEKİ ve TEKNİK ANADOLU LİSESİ</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7" name="Dikdörtgen 8"/>
          <p:cNvSpPr>
            <a:spLocks noChangeArrowheads="1"/>
          </p:cNvSpPr>
          <p:nvPr/>
        </p:nvSpPr>
        <p:spPr bwMode="auto">
          <a:xfrm>
            <a:off x="868362" y="692696"/>
            <a:ext cx="7394575" cy="708025"/>
          </a:xfrm>
          <a:prstGeom prst="rect">
            <a:avLst/>
          </a:prstGeom>
          <a:noFill/>
          <a:ln w="9525">
            <a:noFill/>
            <a:miter lim="800000"/>
            <a:headEnd/>
            <a:tailEnd/>
          </a:ln>
        </p:spPr>
        <p:txBody>
          <a:bodyPr>
            <a:spAutoFit/>
          </a:bodyPr>
          <a:lstStyle/>
          <a:p>
            <a:pPr algn="ctr">
              <a:defRPr/>
            </a:pPr>
            <a:r>
              <a:rPr lang="tr-TR" sz="2000" b="1" dirty="0">
                <a:effectLst>
                  <a:outerShdw blurRad="38100" dist="38100" dir="2700000" algn="tl">
                    <a:srgbClr val="000000">
                      <a:alpha val="43137"/>
                    </a:srgbClr>
                  </a:outerShdw>
                </a:effectLst>
                <a:latin typeface="+mj-lt"/>
              </a:rPr>
              <a:t>GÖLYAKA İLÇESİNDE EĞİTİM-ÖĞRETİM VEREN İLKOKUL,ORTAOKUL,ORTAÖĞRETİM VE  KURUM İSİM LİSTESİ</a:t>
            </a:r>
          </a:p>
        </p:txBody>
      </p:sp>
      <p:sp>
        <p:nvSpPr>
          <p:cNvPr id="8" name="7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0704E3DE-28F8-4EFE-A4D0-E44D90A08978}" type="slidenum">
              <a:rPr lang="tr-TR" smtClean="0"/>
              <a:pPr>
                <a:defRPr/>
              </a:pPr>
              <a:t>5</a:t>
            </a:fld>
            <a:endParaRPr lang="tr-TR"/>
          </a:p>
        </p:txBody>
      </p:sp>
    </p:spTree>
    <p:extLst>
      <p:ext uri="{BB962C8B-B14F-4D97-AF65-F5344CB8AC3E}">
        <p14:creationId xmlns:p14="http://schemas.microsoft.com/office/powerpoint/2010/main" val="1816794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solidFill>
                  <a:schemeClr val="accent3"/>
                </a:solidFill>
              </a:rPr>
              <a:t>B. ZİYARET ve DENETİMLER</a:t>
            </a:r>
            <a:br>
              <a:rPr lang="tr-TR" dirty="0" smtClean="0">
                <a:solidFill>
                  <a:schemeClr val="accent3"/>
                </a:solidFill>
              </a:rPr>
            </a:br>
            <a:endParaRPr lang="tr-TR" dirty="0">
              <a:solidFill>
                <a:schemeClr val="accent3"/>
              </a:solidFill>
            </a:endParaRPr>
          </a:p>
        </p:txBody>
      </p:sp>
      <p:sp>
        <p:nvSpPr>
          <p:cNvPr id="3" name="İçerik Yer Tutucusu 2"/>
          <p:cNvSpPr>
            <a:spLocks noGrp="1"/>
          </p:cNvSpPr>
          <p:nvPr>
            <p:ph sz="quarter" idx="1"/>
          </p:nvPr>
        </p:nvSpPr>
        <p:spPr>
          <a:xfrm>
            <a:off x="457200" y="1600200"/>
            <a:ext cx="6851104" cy="4572000"/>
          </a:xfrm>
        </p:spPr>
        <p:txBody>
          <a:bodyPr/>
          <a:lstStyle/>
          <a:p>
            <a:endParaRPr lang="tr-TR" dirty="0" smtClean="0"/>
          </a:p>
          <a:p>
            <a:endParaRPr lang="tr-TR" dirty="0"/>
          </a:p>
          <a:p>
            <a:endParaRPr lang="tr-TR" dirty="0" smtClean="0"/>
          </a:p>
          <a:p>
            <a:r>
              <a:rPr lang="tr-TR" dirty="0" smtClean="0"/>
              <a:t>Müdürlüğümüze </a:t>
            </a:r>
            <a:r>
              <a:rPr lang="tr-TR" dirty="0"/>
              <a:t>bağlı kurum ve kuruluşlar her dönemde en az bir defa olmak üzere müdürlüğümüz tarından ziyaret edilerek çeşitli inceleme ve denetleme faaliyetlerinde bulunulmuştur.</a:t>
            </a:r>
          </a:p>
        </p:txBody>
      </p:sp>
    </p:spTree>
    <p:extLst>
      <p:ext uri="{BB962C8B-B14F-4D97-AF65-F5344CB8AC3E}">
        <p14:creationId xmlns:p14="http://schemas.microsoft.com/office/powerpoint/2010/main" val="645557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15 temmuz şehitleri imam-hatip ortaokulu yemekhane denetimi(23/09/2017)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3916"/>
            <a:ext cx="3657600" cy="2064568"/>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2852936"/>
            <a:ext cx="3354086" cy="20162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37582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7467600" cy="1143000"/>
          </a:xfrm>
        </p:spPr>
        <p:txBody>
          <a:bodyPr/>
          <a:lstStyle/>
          <a:p>
            <a:pPr algn="ctr"/>
            <a:r>
              <a:rPr lang="tr-TR" dirty="0" smtClean="0"/>
              <a:t>Atatürk ortaokulunu ziyaret(27/09/2017)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5711"/>
            <a:ext cx="3657600" cy="2060978"/>
          </a:xfrm>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2924945"/>
            <a:ext cx="2857500" cy="2088232"/>
          </a:xfrm>
        </p:spPr>
      </p:pic>
    </p:spTree>
    <p:extLst>
      <p:ext uri="{BB962C8B-B14F-4D97-AF65-F5344CB8AC3E}">
        <p14:creationId xmlns:p14="http://schemas.microsoft.com/office/powerpoint/2010/main" val="1845838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15 temmuz şehitleri imam-hatip ortaokulu </a:t>
            </a:r>
            <a:r>
              <a:rPr lang="tr-TR" dirty="0" smtClean="0"/>
              <a:t>denetimi(02/10/2017</a:t>
            </a:r>
            <a:r>
              <a:rPr lang="tr-TR" dirty="0"/>
              <a:t>)</a:t>
            </a:r>
          </a:p>
        </p:txBody>
      </p:sp>
      <p:sp>
        <p:nvSpPr>
          <p:cNvPr id="3" name="İçerik Yer Tutucusu 2"/>
          <p:cNvSpPr>
            <a:spLocks noGrp="1"/>
          </p:cNvSpPr>
          <p:nvPr>
            <p:ph sz="quarter" idx="1"/>
          </p:nvPr>
        </p:nvSpPr>
        <p:spPr/>
        <p:txBody>
          <a:bodyPr>
            <a:normAutofit lnSpcReduction="10000"/>
          </a:bodyPr>
          <a:lstStyle/>
          <a:p>
            <a:r>
              <a:rPr lang="tr-TR" dirty="0"/>
              <a:t>İlçe Milli eğitim müdürü Ergin </a:t>
            </a:r>
            <a:r>
              <a:rPr lang="tr-TR" dirty="0" smtClean="0"/>
              <a:t>Taştepe</a:t>
            </a:r>
            <a:r>
              <a:rPr lang="tr-TR" dirty="0"/>
              <a:t>  ve şube müdürümüz Ahmet Girgin 15 Temmuz Şehitleri İmam Hatip Ortaokulu Müdürlüğünde incelemelerde bulundu. Öğretmenlerin yeni eğitim öğretim yılını tebrik etti.</a:t>
            </a:r>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83968" y="2708920"/>
            <a:ext cx="3657600" cy="20609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85927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Gölyaka anadolu lisesi denetimi(03/10/2017)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2383510"/>
            <a:ext cx="3960440" cy="2125436"/>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788024" y="2431448"/>
            <a:ext cx="4005288" cy="214950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6488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Gölyaka </a:t>
            </a:r>
            <a:r>
              <a:rPr lang="tr-TR" dirty="0" smtClean="0"/>
              <a:t>anadolu imam hatip </a:t>
            </a:r>
            <a:r>
              <a:rPr lang="tr-TR" dirty="0"/>
              <a:t>lisesi denetimi(03/10/2017)</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69937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Yunus emre ilkokulu denetimi(29/09/2017)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94679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Gölyaka </a:t>
            </a:r>
            <a:r>
              <a:rPr lang="tr-TR" dirty="0" smtClean="0"/>
              <a:t>mesleki ve teknik anadolu </a:t>
            </a:r>
            <a:r>
              <a:rPr lang="tr-TR" dirty="0"/>
              <a:t>lisesi </a:t>
            </a:r>
            <a:r>
              <a:rPr lang="tr-TR" dirty="0" smtClean="0"/>
              <a:t>denetimi(04/10/2017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80649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HSB YENİ YAŞAM İLK/ORTAOKULU DENETİMİ(05/10/2017)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76271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HACIYAKUP  İLK/ORTAOKULU DENETİMİ(06/10/2017)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7500"/>
            <a:ext cx="3657600" cy="2057400"/>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58297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438733813"/>
              </p:ext>
            </p:extLst>
          </p:nvPr>
        </p:nvGraphicFramePr>
        <p:xfrm>
          <a:off x="1259632" y="2063972"/>
          <a:ext cx="7488237" cy="3597276"/>
        </p:xfrm>
        <a:graphic>
          <a:graphicData uri="http://schemas.openxmlformats.org/drawingml/2006/table">
            <a:tbl>
              <a:tblPr/>
              <a:tblGrid>
                <a:gridCol w="530225"/>
                <a:gridCol w="6958012"/>
              </a:tblGrid>
              <a:tr h="498475">
                <a:tc gridSpan="2">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r>
                        <a:rPr kumimoji="0" lang="tr-TR" sz="1600" b="1" i="0" u="none" strike="noStrike" cap="none" normalizeH="0" baseline="0" dirty="0" smtClean="0">
                          <a:ln>
                            <a:noFill/>
                          </a:ln>
                          <a:solidFill>
                            <a:srgbClr val="FFFFFF"/>
                          </a:solidFill>
                          <a:effectLst/>
                          <a:latin typeface="Calibri" pitchFamily="34" charset="0"/>
                          <a:cs typeface="Arial" pitchFamily="34" charset="0"/>
                        </a:rPr>
                        <a:t>D. YAYGIN EĞİTİM KURUMLARI</a:t>
                      </a:r>
                      <a:endPar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Gölyaka Halk Eğitim Merkezi Müdürlüğü</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88963">
                <a:tc gridSpan="2">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r>
                        <a:rPr kumimoji="0" lang="tr-TR" sz="1600" b="1" i="0" u="none" strike="noStrike" cap="none" normalizeH="0" baseline="0" dirty="0" smtClean="0">
                          <a:ln>
                            <a:noFill/>
                          </a:ln>
                          <a:solidFill>
                            <a:srgbClr val="FFFFFF"/>
                          </a:solidFill>
                          <a:effectLst/>
                          <a:latin typeface="Calibri" pitchFamily="34" charset="0"/>
                          <a:cs typeface="Arial" pitchFamily="34" charset="0"/>
                        </a:rPr>
                        <a:t>E. ÖZEL MOTORLU TAŞITLAR SÜRÜCÜ KURSLARI</a:t>
                      </a:r>
                      <a:endPar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Gölyaka  M.T.S.K.</a:t>
                      </a:r>
                    </a:p>
                  </a:txBody>
                  <a:tcPr marL="66573" marR="66573"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88963">
                <a:tc gridSpan="2">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Calibri" pitchFamily="34" charset="0"/>
                          <a:cs typeface="Times New Roman" pitchFamily="18" charset="0"/>
                        </a:rPr>
                        <a:t>F. ÖZEL ÖĞRENCİ YURT VE PANSİYONLAR</a:t>
                      </a:r>
                      <a:endParaRPr kumimoji="0" lang="tr-TR" sz="1600" b="0" i="0" u="none" strike="noStrike" cap="none" normalizeH="0" baseline="0" dirty="0" smtClean="0">
                        <a:ln>
                          <a:noFill/>
                        </a:ln>
                        <a:solidFill>
                          <a:schemeClr val="tx1"/>
                        </a:solidFill>
                        <a:effectLst/>
                        <a:latin typeface="Calibri" pitchFamily="34" charset="0"/>
                        <a:cs typeface="Times New Roman" pitchFamily="18" charset="0"/>
                      </a:endParaRP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Gölyaka Erkek Talebe Yurdu</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Calibri" pitchFamily="34" charset="0"/>
                          <a:ea typeface="+mn-ea"/>
                          <a:cs typeface="Times New Roman" pitchFamily="18" charset="0"/>
                        </a:rPr>
                        <a:t>2</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Calibri" pitchFamily="34" charset="0"/>
                          <a:ea typeface="+mn-ea"/>
                          <a:cs typeface="Times New Roman" pitchFamily="18" charset="0"/>
                        </a:rPr>
                        <a:t>Özel Büşra Kız Öğrenci Yurdu </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6D9F1"/>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3</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Yeşilova Öğrenci Yurdu</a:t>
                      </a:r>
                    </a:p>
                  </a:txBody>
                  <a:tcPr marL="91451" marR="914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7" name="Dikdörtgen 8"/>
          <p:cNvSpPr>
            <a:spLocks noChangeArrowheads="1"/>
          </p:cNvSpPr>
          <p:nvPr/>
        </p:nvSpPr>
        <p:spPr bwMode="auto">
          <a:xfrm>
            <a:off x="868362" y="692696"/>
            <a:ext cx="7394575" cy="708025"/>
          </a:xfrm>
          <a:prstGeom prst="rect">
            <a:avLst/>
          </a:prstGeom>
          <a:noFill/>
          <a:ln w="9525">
            <a:noFill/>
            <a:miter lim="800000"/>
            <a:headEnd/>
            <a:tailEnd/>
          </a:ln>
        </p:spPr>
        <p:txBody>
          <a:bodyPr>
            <a:spAutoFit/>
          </a:bodyPr>
          <a:lstStyle/>
          <a:p>
            <a:pPr algn="ctr">
              <a:defRPr/>
            </a:pPr>
            <a:r>
              <a:rPr lang="tr-TR" sz="2000" b="1" dirty="0">
                <a:effectLst>
                  <a:outerShdw blurRad="38100" dist="38100" dir="2700000" algn="tl">
                    <a:srgbClr val="000000">
                      <a:alpha val="43137"/>
                    </a:srgbClr>
                  </a:outerShdw>
                </a:effectLst>
                <a:latin typeface="+mj-lt"/>
              </a:rPr>
              <a:t>GÖLYAKA İLÇESİNDE EĞİTİM-ÖĞRETİM VEREN İLKOKUL,ORTAOKUL,ORTAÖĞRETİM VE  KURUM İSİM LİSTESİ</a:t>
            </a:r>
          </a:p>
        </p:txBody>
      </p:sp>
      <p:sp>
        <p:nvSpPr>
          <p:cNvPr id="8" name="7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0704E3DE-28F8-4EFE-A4D0-E44D90A08978}" type="slidenum">
              <a:rPr lang="tr-TR" smtClean="0"/>
              <a:pPr>
                <a:defRPr/>
              </a:pPr>
              <a:t>6</a:t>
            </a:fld>
            <a:endParaRPr lang="tr-TR"/>
          </a:p>
        </p:txBody>
      </p:sp>
    </p:spTree>
    <p:extLst>
      <p:ext uri="{BB962C8B-B14F-4D97-AF65-F5344CB8AC3E}">
        <p14:creationId xmlns:p14="http://schemas.microsoft.com/office/powerpoint/2010/main" val="1107330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SARIDERE-KEMERYANI İLK/ORTAOKULU(10/10/2017)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60675"/>
            <a:ext cx="3657600" cy="2051050"/>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63934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İÇMELER İLKOKULU DENETİMİ(11/10/2017)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67744" y="2636912"/>
            <a:ext cx="3657600" cy="20510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1726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SAÇMALIPINAR İLK/ORTAOKULU DENETİMİ(12/10/2017)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346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YUNUSEFENDİ Ş.T.D. İLK/ORTAOKULU DENETİMİ(13/10/2017)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5711"/>
            <a:ext cx="3657600" cy="2060978"/>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8961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ŞEHİT ERCAN EKER ORTAOKULU DENETİMİ(16/10/2017)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10" name="İçerik Yer Tutucusu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270375" y="2855711"/>
            <a:ext cx="3657600" cy="2060978"/>
          </a:xfrm>
          <a:prstGeom prst="rect">
            <a:avLst/>
          </a:prstGeom>
          <a:ln>
            <a:noFill/>
          </a:ln>
          <a:effectLst>
            <a:softEdge rad="112500"/>
          </a:effectLst>
        </p:spPr>
      </p:pic>
    </p:spTree>
    <p:extLst>
      <p:ext uri="{BB962C8B-B14F-4D97-AF65-F5344CB8AC3E}">
        <p14:creationId xmlns:p14="http://schemas.microsoft.com/office/powerpoint/2010/main" val="4234244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İL MİLLİ EĞİTİM MÜDÜRÜMÜZÜN </a:t>
            </a:r>
            <a:r>
              <a:rPr lang="tr-TR" dirty="0" smtClean="0"/>
              <a:t>15 TEMMUZ ŞEHİTLERİ İMAM-HATİP ORTAOKULUNU </a:t>
            </a:r>
            <a:r>
              <a:rPr lang="tr-TR" dirty="0" smtClean="0"/>
              <a:t>ZİYARETİ(16/11/2017)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8" name="İçerik Yer Tutucusu 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47247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YUNUSEFENDİ Ş.T.D. İLK/ORTAOKULU </a:t>
            </a:r>
            <a:r>
              <a:rPr lang="tr-TR" dirty="0" smtClean="0"/>
              <a:t>DENETİMİ(28/11/2017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68165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SAÇMALIPINAR İLK/ORTAOKULU </a:t>
            </a:r>
            <a:r>
              <a:rPr lang="tr-TR" dirty="0" smtClean="0"/>
              <a:t>DENETİMİ(04/12/2017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11037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Gölyaka mesleki ve teknik anadolu lisesi </a:t>
            </a:r>
            <a:r>
              <a:rPr lang="tr-TR" dirty="0" smtClean="0"/>
              <a:t>denetimi(05/12/2017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2524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HACIYAKUP  İLK/ORTAOKULU </a:t>
            </a:r>
            <a:r>
              <a:rPr lang="tr-TR" dirty="0" smtClean="0"/>
              <a:t>DENETİMİ(06/12/2017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99951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FA5A06A-621A-4A8D-99C7-BB1246AB0B74}" type="slidenum">
              <a:rPr lang="tr-TR" smtClean="0"/>
              <a:pPr>
                <a:defRPr/>
              </a:pPr>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663705850"/>
              </p:ext>
            </p:extLst>
          </p:nvPr>
        </p:nvGraphicFramePr>
        <p:xfrm>
          <a:off x="611560" y="836712"/>
          <a:ext cx="7775575" cy="2079626"/>
        </p:xfrm>
        <a:graphic>
          <a:graphicData uri="http://schemas.openxmlformats.org/drawingml/2006/table">
            <a:tbl>
              <a:tblPr/>
              <a:tblGrid>
                <a:gridCol w="4904751"/>
                <a:gridCol w="2870824"/>
              </a:tblGrid>
              <a:tr h="4323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Times New Roman" pitchFamily="18" charset="0"/>
                        </a:rPr>
                        <a:t>2017-20178 DERSLİK BAŞINA DÜŞEN ÖĞRENCİ SAYILARI </a:t>
                      </a:r>
                      <a:endParaRPr kumimoji="0" lang="tr-TR" sz="1600" b="1"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endParaRPr>
                    </a:p>
                  </a:txBody>
                  <a:tcPr marL="9523" marR="9523"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tr-TR"/>
                    </a:p>
                  </a:txBody>
                  <a:tcPr/>
                </a:tc>
              </a:tr>
              <a:tr h="360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OKUL ÖNCESİ</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3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tr-TR" sz="1100" b="1" i="0" u="none" strike="noStrike" dirty="0" smtClean="0">
                          <a:solidFill>
                            <a:srgbClr val="000000"/>
                          </a:solidFill>
                          <a:effectLst/>
                          <a:latin typeface="Calibri"/>
                        </a:rPr>
                        <a:t>18</a:t>
                      </a:r>
                      <a:endParaRPr lang="tr-TR" sz="1100" b="1" i="0" u="none" strike="noStrike" dirty="0">
                        <a:solidFill>
                          <a:srgbClr val="000000"/>
                        </a:solidFill>
                        <a:effectLst/>
                        <a:latin typeface="Calibri"/>
                      </a:endParaRPr>
                    </a:p>
                  </a:txBody>
                  <a:tcPr marL="9523" marR="9523" marT="953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321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İLKOKUL</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3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tr-TR" sz="1100" b="1" i="0" u="none" strike="noStrike" dirty="0" smtClean="0">
                          <a:solidFill>
                            <a:srgbClr val="000000"/>
                          </a:solidFill>
                          <a:effectLst/>
                          <a:latin typeface="Calibri"/>
                        </a:rPr>
                        <a:t>22</a:t>
                      </a:r>
                      <a:endParaRPr lang="tr-TR" sz="1100" b="1" i="0" u="none" strike="noStrike" dirty="0">
                        <a:solidFill>
                          <a:srgbClr val="000000"/>
                        </a:solidFill>
                        <a:effectLst/>
                        <a:latin typeface="Calibri"/>
                      </a:endParaRPr>
                    </a:p>
                  </a:txBody>
                  <a:tcPr marL="9523" marR="9523" marT="953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321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ORTAOKUL</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3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tr-TR" sz="1100" b="1" i="0" u="none" strike="noStrike" dirty="0" smtClean="0">
                          <a:solidFill>
                            <a:srgbClr val="000000"/>
                          </a:solidFill>
                          <a:effectLst/>
                          <a:latin typeface="Calibri"/>
                        </a:rPr>
                        <a:t>19</a:t>
                      </a:r>
                      <a:endParaRPr lang="tr-TR" sz="1100" b="1" i="0" u="none" strike="noStrike" dirty="0">
                        <a:solidFill>
                          <a:srgbClr val="000000"/>
                        </a:solidFill>
                        <a:effectLst/>
                        <a:latin typeface="Calibri"/>
                      </a:endParaRPr>
                    </a:p>
                  </a:txBody>
                  <a:tcPr marL="9523" marR="9523" marT="953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321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ORTAÖĞRETİM</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3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tr-TR" sz="1100" b="1" i="0" u="none" strike="noStrike" kern="1200" dirty="0" smtClean="0">
                          <a:solidFill>
                            <a:srgbClr val="000000"/>
                          </a:solidFill>
                          <a:effectLst/>
                          <a:latin typeface="Calibri"/>
                          <a:ea typeface="+mn-ea"/>
                          <a:cs typeface="+mn-cs"/>
                        </a:rPr>
                        <a:t>28</a:t>
                      </a:r>
                      <a:endParaRPr lang="tr-TR" sz="1100" b="1" i="0" u="none" strike="noStrike" kern="1200" dirty="0">
                        <a:solidFill>
                          <a:srgbClr val="000000"/>
                        </a:solidFill>
                        <a:effectLst/>
                        <a:latin typeface="Calibri"/>
                        <a:ea typeface="+mn-ea"/>
                        <a:cs typeface="+mn-cs"/>
                      </a:endParaRPr>
                    </a:p>
                  </a:txBody>
                  <a:tcPr marL="9523" marR="9523" marT="953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321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GENEL ORTALAMA</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3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tr-TR" sz="1100" b="1" i="0" u="none" strike="noStrike" dirty="0" smtClean="0">
                          <a:solidFill>
                            <a:srgbClr val="000000"/>
                          </a:solidFill>
                          <a:effectLst/>
                          <a:latin typeface="Calibri"/>
                        </a:rPr>
                        <a:t>22</a:t>
                      </a:r>
                      <a:endParaRPr lang="tr-TR" sz="1100" b="1" i="0" u="none" strike="noStrike" dirty="0">
                        <a:solidFill>
                          <a:srgbClr val="000000"/>
                        </a:solidFill>
                        <a:effectLst/>
                        <a:latin typeface="Calibri"/>
                      </a:endParaRPr>
                    </a:p>
                  </a:txBody>
                  <a:tcPr marL="9523" marR="9523" marT="953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377192740"/>
              </p:ext>
            </p:extLst>
          </p:nvPr>
        </p:nvGraphicFramePr>
        <p:xfrm>
          <a:off x="467544" y="3284984"/>
          <a:ext cx="7775575" cy="2309815"/>
        </p:xfrm>
        <a:graphic>
          <a:graphicData uri="http://schemas.openxmlformats.org/drawingml/2006/table">
            <a:tbl>
              <a:tblPr/>
              <a:tblGrid>
                <a:gridCol w="4904751"/>
                <a:gridCol w="2870824"/>
              </a:tblGrid>
              <a:tr h="43210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Times New Roman" pitchFamily="18" charset="0"/>
                        </a:rPr>
                        <a:t>2017-2018 OKULLAŞMA ORANLARI %</a:t>
                      </a:r>
                      <a:endParaRPr kumimoji="0" lang="tr-TR" sz="1600" b="1"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tr-TR"/>
                    </a:p>
                  </a:txBody>
                  <a:tcPr/>
                </a:tc>
              </a:tr>
              <a:tr h="3599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OKUL ÖNCESİ</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tr-TR" sz="1100" b="1" dirty="0" smtClean="0">
                          <a:effectLst/>
                          <a:latin typeface="Calibri"/>
                          <a:ea typeface="Calibri"/>
                          <a:cs typeface="Times New Roman"/>
                        </a:rPr>
                        <a:t>79</a:t>
                      </a:r>
                      <a:endParaRPr lang="tr-TR" sz="1100" dirty="0">
                        <a:effectLst/>
                        <a:latin typeface="Calibri"/>
                        <a:ea typeface="Calibri"/>
                        <a:cs typeface="Times New Roman"/>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32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İLKOKUL</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tr-TR" sz="1100" b="1" dirty="0">
                          <a:effectLst/>
                          <a:latin typeface="Calibri"/>
                          <a:ea typeface="Calibri"/>
                          <a:cs typeface="Times New Roman"/>
                        </a:rPr>
                        <a:t>100</a:t>
                      </a:r>
                      <a:endParaRPr lang="tr-TR" sz="1100" dirty="0">
                        <a:effectLst/>
                        <a:latin typeface="Calibri"/>
                        <a:ea typeface="Calibri"/>
                        <a:cs typeface="Times New Roman"/>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32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ORTAOKUL</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tr-TR" sz="1100" b="1" dirty="0">
                          <a:effectLst/>
                          <a:latin typeface="Calibri"/>
                          <a:ea typeface="Calibri"/>
                          <a:cs typeface="Times New Roman"/>
                        </a:rPr>
                        <a:t>100</a:t>
                      </a:r>
                      <a:endParaRPr lang="tr-TR" sz="1100" dirty="0">
                        <a:effectLst/>
                        <a:latin typeface="Calibri"/>
                        <a:ea typeface="Calibri"/>
                        <a:cs typeface="Times New Roman"/>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552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ORTAÖĞRETİM</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tr-TR" sz="1100" b="1" dirty="0" smtClean="0">
                          <a:effectLst/>
                          <a:latin typeface="Calibri"/>
                          <a:ea typeface="Calibri"/>
                          <a:cs typeface="Times New Roman"/>
                        </a:rPr>
                        <a:t>90 </a:t>
                      </a:r>
                      <a:r>
                        <a:rPr lang="tr-TR" sz="1100" dirty="0" smtClean="0">
                          <a:effectLst/>
                          <a:latin typeface="Calibri"/>
                          <a:ea typeface="Calibri"/>
                          <a:cs typeface="Times New Roman"/>
                        </a:rPr>
                        <a:t>  </a:t>
                      </a:r>
                      <a:r>
                        <a:rPr lang="tr-TR" sz="1100" dirty="0">
                          <a:effectLst/>
                          <a:latin typeface="Calibri"/>
                          <a:ea typeface="Calibri"/>
                          <a:cs typeface="Times New Roman"/>
                        </a:rPr>
                        <a:t>(Açık lise dâhil)</a:t>
                      </a:r>
                    </a:p>
                    <a:p>
                      <a:pPr algn="ctr">
                        <a:lnSpc>
                          <a:spcPct val="115000"/>
                        </a:lnSpc>
                        <a:spcAft>
                          <a:spcPts val="0"/>
                        </a:spcAft>
                      </a:pPr>
                      <a:r>
                        <a:rPr lang="tr-TR" sz="1100" dirty="0">
                          <a:effectLst/>
                          <a:latin typeface="Calibri"/>
                          <a:ea typeface="Calibri"/>
                          <a:cs typeface="Times New Roman"/>
                        </a:rPr>
                        <a:t>  </a:t>
                      </a:r>
                      <a:r>
                        <a:rPr lang="tr-TR" sz="900" dirty="0">
                          <a:effectLst/>
                          <a:latin typeface="Calibri"/>
                          <a:ea typeface="Calibri"/>
                          <a:cs typeface="Times New Roman"/>
                        </a:rPr>
                        <a:t>(İlçemiz dışındaki liselere kayıtlar olduğundan net </a:t>
                      </a:r>
                      <a:r>
                        <a:rPr lang="tr-TR" sz="900" dirty="0" smtClean="0">
                          <a:effectLst/>
                          <a:latin typeface="Calibri"/>
                          <a:ea typeface="Calibri"/>
                          <a:cs typeface="Times New Roman"/>
                        </a:rPr>
                        <a:t>okullaşma </a:t>
                      </a:r>
                      <a:r>
                        <a:rPr lang="tr-TR" sz="900" dirty="0">
                          <a:effectLst/>
                          <a:latin typeface="Calibri"/>
                          <a:ea typeface="Calibri"/>
                          <a:cs typeface="Times New Roman"/>
                        </a:rPr>
                        <a:t>oranı belirlenememektedir.)</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r>
              <a:tr h="32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GENEL ORTALAMA</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3" marR="9523"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tr-TR" sz="1100" b="1" dirty="0" smtClean="0">
                          <a:effectLst/>
                          <a:latin typeface="Calibri"/>
                          <a:ea typeface="Calibri"/>
                          <a:cs typeface="Times New Roman"/>
                        </a:rPr>
                        <a:t>95</a:t>
                      </a:r>
                      <a:endParaRPr lang="tr-TR" sz="1100" dirty="0">
                        <a:effectLst/>
                        <a:latin typeface="Calibri"/>
                        <a:ea typeface="Calibri"/>
                        <a:cs typeface="Times New Roman"/>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19724511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ŞEHİT ERCAN EKER ORTAOKULU </a:t>
            </a:r>
            <a:r>
              <a:rPr lang="tr-TR" dirty="0" smtClean="0"/>
              <a:t>DENETİMİ(11/12/2017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270375" y="2853916"/>
            <a:ext cx="3657600" cy="2064568"/>
          </a:xfrm>
          <a:prstGeom prst="rect">
            <a:avLst/>
          </a:prstGeom>
          <a:ln>
            <a:noFill/>
          </a:ln>
          <a:effectLst>
            <a:softEdge rad="112500"/>
          </a:effectLst>
        </p:spPr>
      </p:pic>
    </p:spTree>
    <p:extLst>
      <p:ext uri="{BB962C8B-B14F-4D97-AF65-F5344CB8AC3E}">
        <p14:creationId xmlns:p14="http://schemas.microsoft.com/office/powerpoint/2010/main" val="397460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Gölyaka anadolu imam hatip lisesi </a:t>
            </a:r>
            <a:r>
              <a:rPr lang="tr-TR" dirty="0" smtClean="0"/>
              <a:t>denetimi(12/12/2017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039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Gölyaka anadolu </a:t>
            </a:r>
            <a:r>
              <a:rPr lang="tr-TR" dirty="0" smtClean="0"/>
              <a:t>lisesi denetimi(13/12/2017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08256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ATATÜRK ORTAOKULU DENETİMİ(14/12/2017)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3322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15 temmuz şehitleri imam-hatip ortaokulu </a:t>
            </a:r>
            <a:r>
              <a:rPr lang="tr-TR" dirty="0" smtClean="0"/>
              <a:t>denetimi(15/12/2017</a:t>
            </a:r>
            <a:r>
              <a:rPr lang="tr-TR" dirty="0"/>
              <a:t>)</a:t>
            </a:r>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6155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ŞEHİT ERCAN EKER İLKOKULU DENETİMİ(16/12/2017)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38456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YUNUS EMRE İLKOKULU DENETİMİ(15/12/2017)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06777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GÖLYAKA ANAOKULU DENETİMİ (19/12/2017)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87624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HSB YENİ YAŞAM İLK/ORTAOKULU DENETİMİ(25/12/2017)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76601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SARIDERE-KEMERYANI İLK/ORTAOKULU DENETİMİ(24/12/2017)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7617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4F98198F-5880-483A-8905-AF01564F5D9C}" type="slidenum">
              <a:rPr lang="tr-TR" smtClean="0"/>
              <a:pPr>
                <a:defRPr/>
              </a:pPr>
              <a:t>8</a:t>
            </a:fld>
            <a:endParaRPr lang="tr-TR"/>
          </a:p>
        </p:txBody>
      </p:sp>
      <p:sp>
        <p:nvSpPr>
          <p:cNvPr id="9" name="Dikdörtgen 8"/>
          <p:cNvSpPr/>
          <p:nvPr/>
        </p:nvSpPr>
        <p:spPr>
          <a:xfrm>
            <a:off x="868363" y="1628775"/>
            <a:ext cx="7585075" cy="400050"/>
          </a:xfrm>
          <a:prstGeom prst="rect">
            <a:avLst/>
          </a:prstGeom>
          <a:noFill/>
          <a:ln>
            <a:solidFill>
              <a:schemeClr val="tx2">
                <a:lumMod val="60000"/>
                <a:lumOff val="40000"/>
                <a:alpha val="57000"/>
              </a:schemeClr>
            </a:solidFill>
          </a:ln>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tr-TR" sz="2000" b="1" dirty="0">
                <a:solidFill>
                  <a:schemeClr val="tx1"/>
                </a:solidFill>
                <a:cs typeface="Times New Roman" pitchFamily="18" charset="0"/>
              </a:rPr>
              <a:t>2017– 2018 ÖĞRETİM YILI NORM KADRO DURUMU (GENEL)</a:t>
            </a:r>
            <a:endParaRPr lang="tr-TR" sz="2000" dirty="0">
              <a:solidFill>
                <a:schemeClr val="tx1"/>
              </a:solidFill>
              <a:latin typeface="Times New Roman" pitchFamily="18" charset="0"/>
              <a:cs typeface="Times New Roman" pitchFamily="18" charset="0"/>
            </a:endParaRPr>
          </a:p>
        </p:txBody>
      </p:sp>
      <p:graphicFrame>
        <p:nvGraphicFramePr>
          <p:cNvPr id="11" name="Tablo 10"/>
          <p:cNvGraphicFramePr>
            <a:graphicFrameLocks noGrp="1"/>
          </p:cNvGraphicFramePr>
          <p:nvPr/>
        </p:nvGraphicFramePr>
        <p:xfrm>
          <a:off x="889000" y="2349500"/>
          <a:ext cx="7564438" cy="3024188"/>
        </p:xfrm>
        <a:graphic>
          <a:graphicData uri="http://schemas.openxmlformats.org/drawingml/2006/table">
            <a:tbl>
              <a:tblPr/>
              <a:tblGrid>
                <a:gridCol w="5005618"/>
                <a:gridCol w="768919"/>
                <a:gridCol w="959876"/>
                <a:gridCol w="830025"/>
              </a:tblGrid>
              <a:tr h="7195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mn-lt"/>
                          <a:ea typeface="Times New Roman" pitchFamily="18" charset="0"/>
                          <a:cs typeface="Calibri" pitchFamily="34" charset="0"/>
                        </a:rPr>
                        <a:t>OKUL TÜRÜ</a:t>
                      </a:r>
                      <a:endPar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49264" marR="49264" marT="0" marB="0" anchor="ctr" horzOverflow="overflow">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mn-lt"/>
                          <a:ea typeface="Times New Roman" pitchFamily="18" charset="0"/>
                          <a:cs typeface="Calibri" pitchFamily="34" charset="0"/>
                        </a:rPr>
                        <a:t>Norm Kadro</a:t>
                      </a:r>
                      <a:endPar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49264" marR="49264"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mn-lt"/>
                          <a:ea typeface="Times New Roman" pitchFamily="18" charset="0"/>
                          <a:cs typeface="Calibri" pitchFamily="34" charset="0"/>
                        </a:rPr>
                        <a:t>Mevcut</a:t>
                      </a:r>
                      <a:endParaRPr kumimoji="0" lang="tr-TR"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49264" marR="49264"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mn-lt"/>
                          <a:ea typeface="Times New Roman" pitchFamily="18" charset="0"/>
                          <a:cs typeface="Calibri" pitchFamily="34" charset="0"/>
                        </a:rPr>
                        <a:t>İhtiyaç</a:t>
                      </a:r>
                      <a:endPar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49264" marR="49264" marT="0" marB="0" anchor="ctr" horzOverflow="overflow">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r>
              <a:tr h="364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OKULÖNCESİ</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a:t>
                      </a:r>
                    </a:p>
                  </a:txBody>
                  <a:tcPr marL="36948" marR="369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p>
                  </a:txBody>
                  <a:tcPr marL="36948" marR="369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p>
                  </a:txBody>
                  <a:tcPr marL="36948" marR="369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78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İLKOKUL</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65</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5" marR="9525" marT="9524"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61</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5" marR="9525" marT="9524"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4</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5" marR="9525" marT="9524"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r>
              <a:tr h="378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ORTAOKUL</a:t>
                      </a:r>
                      <a:endParaRPr kumimoji="0" lang="tr-TR" sz="12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109</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3"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88</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3"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21</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3"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61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effectLst/>
                        </a:rPr>
                        <a:t>ORTAÖĞRETİM</a:t>
                      </a:r>
                    </a:p>
                  </a:txBody>
                  <a:tcPr marL="9526" marR="9526" marT="95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j-lt"/>
                          <a:cs typeface="Arial" panose="020B0604020202020204" pitchFamily="34" charset="0"/>
                        </a:rPr>
                        <a:t>81</a:t>
                      </a:r>
                    </a:p>
                  </a:txBody>
                  <a:tcPr marL="42061" marR="4206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j-lt"/>
                          <a:cs typeface="Arial" panose="020B0604020202020204" pitchFamily="34" charset="0"/>
                        </a:rPr>
                        <a:t>66</a:t>
                      </a:r>
                    </a:p>
                  </a:txBody>
                  <a:tcPr marL="42061" marR="4206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j-lt"/>
                          <a:cs typeface="Arial" panose="020B0604020202020204" pitchFamily="34" charset="0"/>
                        </a:rPr>
                        <a:t>15</a:t>
                      </a:r>
                    </a:p>
                  </a:txBody>
                  <a:tcPr marL="42061" marR="4206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r>
              <a:tr h="364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smtClean="0">
                          <a:ln>
                            <a:noFill/>
                          </a:ln>
                          <a:solidFill>
                            <a:schemeClr val="tx1"/>
                          </a:solidFill>
                          <a:effectLst/>
                          <a:latin typeface="+mn-lt"/>
                          <a:ea typeface="+mn-ea"/>
                          <a:cs typeface="Times New Roman" pitchFamily="18" charset="0"/>
                        </a:rPr>
                        <a:t>HALK EĞİTİM</a:t>
                      </a:r>
                    </a:p>
                  </a:txBody>
                  <a:tcPr marL="9526" marR="9526" marT="95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a:t>
                      </a:r>
                    </a:p>
                  </a:txBody>
                  <a:tcPr marL="36948" marR="369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a:t>
                      </a:r>
                    </a:p>
                  </a:txBody>
                  <a:tcPr marL="36948" marR="369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a:t>
                      </a:r>
                    </a:p>
                  </a:txBody>
                  <a:tcPr marL="36948" marR="369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45834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ea typeface="Times New Roman" pitchFamily="18" charset="0"/>
                          <a:cs typeface="Calibri" pitchFamily="34" charset="0"/>
                        </a:rPr>
                        <a:t>TOPLAM</a:t>
                      </a:r>
                      <a:endParaRPr kumimoji="0" lang="tr-TR"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49264" marR="49264" marT="0" marB="0" anchor="ctr" horzOverflow="overflow">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mj-lt"/>
                          <a:ea typeface="+mn-ea"/>
                          <a:cs typeface="Arial" panose="020B0604020202020204" pitchFamily="34" charset="0"/>
                        </a:rPr>
                        <a:t>269</a:t>
                      </a:r>
                      <a:endParaRPr kumimoji="0" lang="tr-TR" sz="1600" b="1" i="0" u="none" strike="noStrike" kern="1200" cap="none" normalizeH="0" baseline="0" dirty="0">
                        <a:ln>
                          <a:noFill/>
                        </a:ln>
                        <a:solidFill>
                          <a:schemeClr val="tx1"/>
                        </a:solidFill>
                        <a:effectLst/>
                        <a:latin typeface="+mj-lt"/>
                        <a:ea typeface="+mn-ea"/>
                        <a:cs typeface="Arial" panose="020B0604020202020204" pitchFamily="34" charset="0"/>
                      </a:endParaRPr>
                    </a:p>
                  </a:txBody>
                  <a:tcPr marL="9526" marR="9526"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mj-lt"/>
                          <a:ea typeface="+mn-ea"/>
                          <a:cs typeface="Arial" panose="020B0604020202020204" pitchFamily="34" charset="0"/>
                        </a:rPr>
                        <a:t>222</a:t>
                      </a:r>
                      <a:endParaRPr kumimoji="0" lang="tr-TR" sz="1600" b="1" i="0" u="none" strike="noStrike" kern="1200" cap="none" normalizeH="0" baseline="0" dirty="0">
                        <a:ln>
                          <a:noFill/>
                        </a:ln>
                        <a:solidFill>
                          <a:schemeClr val="tx1"/>
                        </a:solidFill>
                        <a:effectLst/>
                        <a:latin typeface="+mj-lt"/>
                        <a:ea typeface="+mn-ea"/>
                        <a:cs typeface="Arial" panose="020B0604020202020204" pitchFamily="34" charset="0"/>
                      </a:endParaRPr>
                    </a:p>
                  </a:txBody>
                  <a:tcPr marL="9526" marR="9526"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mj-lt"/>
                          <a:ea typeface="+mn-ea"/>
                          <a:cs typeface="Arial" panose="020B0604020202020204" pitchFamily="34" charset="0"/>
                        </a:rPr>
                        <a:t>47</a:t>
                      </a:r>
                      <a:endParaRPr kumimoji="0" lang="tr-TR" sz="1600" b="1" i="0" u="none" strike="noStrike" kern="1200" cap="none" normalizeH="0" baseline="0" dirty="0">
                        <a:ln>
                          <a:noFill/>
                        </a:ln>
                        <a:solidFill>
                          <a:schemeClr val="tx1"/>
                        </a:solidFill>
                        <a:effectLst/>
                        <a:latin typeface="+mj-lt"/>
                        <a:ea typeface="+mn-ea"/>
                        <a:cs typeface="Arial" panose="020B0604020202020204" pitchFamily="34" charset="0"/>
                      </a:endParaRPr>
                    </a:p>
                  </a:txBody>
                  <a:tcPr marL="9526" marR="9526" marT="9524"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848651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692696"/>
            <a:ext cx="7467600" cy="1143000"/>
          </a:xfrm>
        </p:spPr>
        <p:txBody>
          <a:bodyPr>
            <a:noAutofit/>
          </a:bodyPr>
          <a:lstStyle/>
          <a:p>
            <a:pPr algn="ctr"/>
            <a:r>
              <a:rPr lang="tr-TR" sz="5800" dirty="0" smtClean="0">
                <a:solidFill>
                  <a:srgbClr val="FF0000"/>
                </a:solidFill>
              </a:rPr>
              <a:t>IV. BÖLÜM</a:t>
            </a:r>
            <a:endParaRPr lang="tr-TR" sz="5800" dirty="0">
              <a:solidFill>
                <a:srgbClr val="FF0000"/>
              </a:solidFill>
            </a:endParaRPr>
          </a:p>
        </p:txBody>
      </p:sp>
      <p:sp>
        <p:nvSpPr>
          <p:cNvPr id="4" name="Dikdörtgen 3"/>
          <p:cNvSpPr/>
          <p:nvPr/>
        </p:nvSpPr>
        <p:spPr>
          <a:xfrm>
            <a:off x="1979712" y="2204864"/>
            <a:ext cx="4752528" cy="3416320"/>
          </a:xfrm>
          <a:prstGeom prst="rect">
            <a:avLst/>
          </a:prstGeom>
        </p:spPr>
        <p:txBody>
          <a:bodyPr wrap="square">
            <a:spAutoFit/>
          </a:bodyPr>
          <a:lstStyle/>
          <a:p>
            <a:pPr algn="ctr"/>
            <a:r>
              <a:rPr lang="tr-TR" sz="3600" dirty="0">
                <a:solidFill>
                  <a:srgbClr val="FF0000"/>
                </a:solidFill>
              </a:rPr>
              <a:t/>
            </a:r>
            <a:br>
              <a:rPr lang="tr-TR" sz="3600" dirty="0">
                <a:solidFill>
                  <a:srgbClr val="FF0000"/>
                </a:solidFill>
              </a:rPr>
            </a:br>
            <a:r>
              <a:rPr lang="tr-TR" sz="3600" dirty="0">
                <a:solidFill>
                  <a:srgbClr val="FF0000"/>
                </a:solidFill>
              </a:rPr>
              <a:t>SOSYAL, SANATSAL SPORTİF ve KÜLTÜREL FAALİYETLERİMİZ</a:t>
            </a:r>
            <a:endParaRPr lang="tr-TR" sz="3600" dirty="0"/>
          </a:p>
        </p:txBody>
      </p:sp>
    </p:spTree>
    <p:extLst>
      <p:ext uri="{BB962C8B-B14F-4D97-AF65-F5344CB8AC3E}">
        <p14:creationId xmlns:p14="http://schemas.microsoft.com/office/powerpoint/2010/main" val="812517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AŞURE GÜNÜ ETKİNLİĞİ(03/10/2017)</a:t>
            </a:r>
            <a:endParaRPr lang="tr-TR" dirty="0"/>
          </a:p>
        </p:txBody>
      </p:sp>
      <p:sp>
        <p:nvSpPr>
          <p:cNvPr id="3" name="İçerik Yer Tutucusu 2"/>
          <p:cNvSpPr>
            <a:spLocks noGrp="1"/>
          </p:cNvSpPr>
          <p:nvPr>
            <p:ph sz="quarter" idx="1"/>
          </p:nvPr>
        </p:nvSpPr>
        <p:spPr/>
        <p:txBody>
          <a:bodyPr/>
          <a:lstStyle/>
          <a:p>
            <a:r>
              <a:rPr lang="tr-TR" dirty="0" err="1"/>
              <a:t>Yunusefendi</a:t>
            </a:r>
            <a:r>
              <a:rPr lang="tr-TR" dirty="0"/>
              <a:t> Şehit Tarık Demircan İlk ve Ortaokulu Müdürlüğü tarafından düzenlenen Aşure Günü etkinliğine Şube Müdürlerimiz Ahmet GİRGİN ve Ali KANIK ile birlikte kurum ve daire amirlerimiz katıldılar.</a:t>
            </a:r>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514600"/>
            <a:ext cx="3657600" cy="2743200"/>
          </a:xfrm>
          <a:prstGeom prst="rect">
            <a:avLst/>
          </a:prstGeom>
          <a:ln>
            <a:noFill/>
          </a:ln>
          <a:effectLst>
            <a:softEdge rad="112500"/>
          </a:effectLst>
        </p:spPr>
      </p:pic>
    </p:spTree>
    <p:extLst>
      <p:ext uri="{BB962C8B-B14F-4D97-AF65-F5344CB8AC3E}">
        <p14:creationId xmlns:p14="http://schemas.microsoft.com/office/powerpoint/2010/main" val="1808165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CUMHURİYET BAYRAMI KUTLAMALARI(29/10/2017)</a:t>
            </a:r>
            <a:endParaRPr lang="tr-TR" dirty="0"/>
          </a:p>
        </p:txBody>
      </p:sp>
      <p:sp>
        <p:nvSpPr>
          <p:cNvPr id="3" name="İçerik Yer Tutucusu 2"/>
          <p:cNvSpPr>
            <a:spLocks noGrp="1"/>
          </p:cNvSpPr>
          <p:nvPr>
            <p:ph sz="quarter" idx="1"/>
          </p:nvPr>
        </p:nvSpPr>
        <p:spPr/>
        <p:txBody>
          <a:bodyPr/>
          <a:lstStyle/>
          <a:p>
            <a:r>
              <a:rPr lang="tr-TR" dirty="0" smtClean="0"/>
              <a:t>Gölyaka Mesleki ve Teknik Anadolu Lisesi tarafından kutlama programı organize edilmiştir.</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40262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YUNUS EMRE İLKOKULU OKUL AİLE BİRLİĞİNİN ZİYARETLERİ(02/11/2017)</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5711"/>
            <a:ext cx="3657600" cy="2060978"/>
          </a:xfrm>
        </p:spPr>
      </p:pic>
      <p:sp>
        <p:nvSpPr>
          <p:cNvPr id="4" name="İçerik Yer Tutucusu 3"/>
          <p:cNvSpPr>
            <a:spLocks noGrp="1"/>
          </p:cNvSpPr>
          <p:nvPr>
            <p:ph sz="quarter" idx="2"/>
          </p:nvPr>
        </p:nvSpPr>
        <p:spPr/>
        <p:txBody>
          <a:bodyPr>
            <a:normAutofit fontScale="85000" lnSpcReduction="10000"/>
          </a:bodyPr>
          <a:lstStyle/>
          <a:p>
            <a:r>
              <a:rPr lang="tr-TR" dirty="0"/>
              <a:t>Yunus Emre İlkokulu Müdürü Hidayet TOPÇU ve yeni seçilen okul aile birliği üyeleri Elif SEVİL(Başkan), Saliha TÜRKSEVEN(Başkan Yrd.), Songül İPEK(Muhasip), Ayşe GÖRMEZ(Sekreter) ve Sevil ARSLANOĞLU(Üye) ile  İlçe Milli Eğitim Müdürümüz Ergin </a:t>
            </a:r>
            <a:r>
              <a:rPr lang="tr-TR" dirty="0" err="1"/>
              <a:t>TAŞTEPE´yi</a:t>
            </a:r>
            <a:r>
              <a:rPr lang="tr-TR" dirty="0"/>
              <a:t> makamında ziyaret ettiler.</a:t>
            </a:r>
          </a:p>
        </p:txBody>
      </p:sp>
    </p:spTree>
    <p:extLst>
      <p:ext uri="{BB962C8B-B14F-4D97-AF65-F5344CB8AC3E}">
        <p14:creationId xmlns:p14="http://schemas.microsoft.com/office/powerpoint/2010/main" val="1964443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ATATÜRK’Ü ANMA PROGRAMI</a:t>
            </a:r>
            <a:endParaRPr lang="tr-TR" dirty="0"/>
          </a:p>
        </p:txBody>
      </p:sp>
      <p:sp>
        <p:nvSpPr>
          <p:cNvPr id="3" name="İçerik Yer Tutucusu 2"/>
          <p:cNvSpPr>
            <a:spLocks noGrp="1"/>
          </p:cNvSpPr>
          <p:nvPr>
            <p:ph sz="quarter" idx="1"/>
          </p:nvPr>
        </p:nvSpPr>
        <p:spPr/>
        <p:txBody>
          <a:bodyPr/>
          <a:lstStyle/>
          <a:p>
            <a:r>
              <a:rPr lang="tr-TR" dirty="0" smtClean="0"/>
              <a:t>Anma programı Atatürk Ortaokulu tarafından organize edilmiştir.</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946730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ŞEHİT CEMAL ATABAŞ ANAOKULU TARAFINDAN KASIMPATI ETKİNLİĞİ</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İçerik Yer Tutucusu 3"/>
          <p:cNvSpPr>
            <a:spLocks noGrp="1"/>
          </p:cNvSpPr>
          <p:nvPr>
            <p:ph sz="quarter" idx="2"/>
          </p:nvPr>
        </p:nvSpPr>
        <p:spPr/>
        <p:txBody>
          <a:bodyPr>
            <a:normAutofit fontScale="85000" lnSpcReduction="20000"/>
          </a:bodyPr>
          <a:lstStyle/>
          <a:p>
            <a:r>
              <a:rPr lang="tr-TR" dirty="0"/>
              <a:t>İlçe Milli Eğitim Müdürümüz Sayın Ergin TAŞTEPE, Şube Müdürümüz Ahmet GİRGİN ve okul müdürlerimizin katılımıyla Şehit Cemal ATABAŞ </a:t>
            </a:r>
            <a:r>
              <a:rPr lang="tr-TR" dirty="0" err="1"/>
              <a:t>Anaokulu´nun</a:t>
            </a:r>
            <a:r>
              <a:rPr lang="tr-TR" dirty="0"/>
              <a:t> düzenlediği "Kasımpatı Çiçeği Ekimi" etkinliğine katılarak minik öğrencilerimizle </a:t>
            </a:r>
            <a:r>
              <a:rPr lang="tr-TR" dirty="0" smtClean="0"/>
              <a:t>birlikte </a:t>
            </a:r>
            <a:r>
              <a:rPr lang="tr-TR" dirty="0"/>
              <a:t>okul bahçesine çiçek ekimi yaptılar.                                                       </a:t>
            </a:r>
            <a:r>
              <a:rPr lang="tr-TR" dirty="0" smtClean="0"/>
              <a:t>16/11/2017 </a:t>
            </a:r>
            <a:r>
              <a:rPr lang="tr-TR" dirty="0"/>
              <a:t>                                                                                                                                         </a:t>
            </a:r>
          </a:p>
        </p:txBody>
      </p:sp>
    </p:spTree>
    <p:extLst>
      <p:ext uri="{BB962C8B-B14F-4D97-AF65-F5344CB8AC3E}">
        <p14:creationId xmlns:p14="http://schemas.microsoft.com/office/powerpoint/2010/main" val="163831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GÖLYAKA ANAOKULU ÖĞRENCİLERİMİZİN ZİYARETİ</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60675"/>
            <a:ext cx="3657600" cy="2051050"/>
          </a:xfrm>
          <a:prstGeom prst="rect">
            <a:avLst/>
          </a:prstGeom>
          <a:ln w="228600" cap="sq" cmpd="thickThin">
            <a:solidFill>
              <a:srgbClr val="000000"/>
            </a:solidFill>
            <a:prstDash val="solid"/>
            <a:miter lim="800000"/>
          </a:ln>
          <a:effectLst>
            <a:innerShdw blurRad="76200">
              <a:srgbClr val="000000"/>
            </a:innerShdw>
          </a:effectLst>
        </p:spPr>
      </p:pic>
      <p:sp>
        <p:nvSpPr>
          <p:cNvPr id="4" name="İçerik Yer Tutucusu 3"/>
          <p:cNvSpPr>
            <a:spLocks noGrp="1"/>
          </p:cNvSpPr>
          <p:nvPr>
            <p:ph sz="quarter" idx="2"/>
          </p:nvPr>
        </p:nvSpPr>
        <p:spPr/>
        <p:txBody>
          <a:bodyPr>
            <a:normAutofit fontScale="85000" lnSpcReduction="10000"/>
          </a:bodyPr>
          <a:lstStyle/>
          <a:p>
            <a:r>
              <a:rPr lang="tr-TR" dirty="0"/>
              <a:t>Gölyaka Anaokulu </a:t>
            </a:r>
            <a:r>
              <a:rPr lang="tr-TR" dirty="0" err="1"/>
              <a:t>Müdüresi</a:t>
            </a:r>
            <a:r>
              <a:rPr lang="tr-TR" dirty="0"/>
              <a:t> Nagehan ÇELEBİ ve Okul Aile Birliği Başkanı Hanife ERSOY, öğretmenler günü nedeniyle </a:t>
            </a:r>
            <a:r>
              <a:rPr lang="tr-TR" dirty="0" err="1"/>
              <a:t>öğreciler</a:t>
            </a:r>
            <a:r>
              <a:rPr lang="tr-TR" dirty="0"/>
              <a:t> ile birlikte İlçe Milli Eğitim Müdürümüz Ergin TAŞTAPE ve Şube Müdürlerimiz Ali KANIK ve Ahmet </a:t>
            </a:r>
            <a:r>
              <a:rPr lang="tr-TR" dirty="0" err="1"/>
              <a:t>GİRGİN´i</a:t>
            </a:r>
            <a:r>
              <a:rPr lang="tr-TR" dirty="0"/>
              <a:t> ziyaret ettiler. Ziyaret sırasında Müdürlerimizin güler yüzlü tutumları, öğrencilerimizi mutlu etti</a:t>
            </a:r>
            <a:r>
              <a:rPr lang="tr-TR" dirty="0" smtClean="0"/>
              <a:t>.</a:t>
            </a:r>
          </a:p>
          <a:p>
            <a:pPr marL="0" indent="0">
              <a:buNone/>
            </a:pPr>
            <a:r>
              <a:rPr lang="tr-TR" dirty="0" smtClean="0"/>
              <a:t>                    24/11/2017</a:t>
            </a:r>
            <a:endParaRPr lang="tr-TR" dirty="0"/>
          </a:p>
        </p:txBody>
      </p:sp>
    </p:spTree>
    <p:extLst>
      <p:ext uri="{BB962C8B-B14F-4D97-AF65-F5344CB8AC3E}">
        <p14:creationId xmlns:p14="http://schemas.microsoft.com/office/powerpoint/2010/main" val="3593033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ÖĞRETMENLER GÜNÜ KUTLAMA PROGRAMIMIZ</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7500"/>
            <a:ext cx="3657600" cy="2057400"/>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a:noFill/>
          </a:ln>
          <a:effectLst>
            <a:softEdge rad="112500"/>
          </a:effectLst>
        </p:spPr>
      </p:pic>
    </p:spTree>
    <p:extLst>
      <p:ext uri="{BB962C8B-B14F-4D97-AF65-F5344CB8AC3E}">
        <p14:creationId xmlns:p14="http://schemas.microsoft.com/office/powerpoint/2010/main" val="3815530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OKUMA YAZMA SEFERBERLİĞİ(27/02/2018)</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57250" y="3119437"/>
            <a:ext cx="2857500" cy="1533525"/>
          </a:xfrm>
          <a:prstGeom prst="rect">
            <a:avLst/>
          </a:prstGeom>
          <a:ln w="228600" cap="sq" cmpd="thickThin">
            <a:solidFill>
              <a:srgbClr val="000000"/>
            </a:solidFill>
            <a:prstDash val="solid"/>
            <a:miter lim="800000"/>
          </a:ln>
          <a:effectLst>
            <a:innerShdw blurRad="76200">
              <a:srgbClr val="000000"/>
            </a:innerShdw>
          </a:effectLst>
        </p:spPr>
      </p:pic>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7789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ÖĞRENCİLERİMİZDEN MEHMETÇİK VAKFINA ANLAMLI YARDIM</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60675"/>
            <a:ext cx="3657600" cy="2051050"/>
          </a:xfrm>
          <a:prstGeom prst="rect">
            <a:avLst/>
          </a:prstGeom>
          <a:ln w="228600" cap="sq" cmpd="thickThin">
            <a:solidFill>
              <a:srgbClr val="000000"/>
            </a:solidFill>
            <a:prstDash val="solid"/>
            <a:miter lim="800000"/>
          </a:ln>
          <a:effectLst>
            <a:innerShdw blurRad="76200">
              <a:srgbClr val="000000"/>
            </a:innerShdw>
          </a:effectLst>
        </p:spPr>
      </p:pic>
      <p:sp>
        <p:nvSpPr>
          <p:cNvPr id="4" name="İçerik Yer Tutucusu 3"/>
          <p:cNvSpPr>
            <a:spLocks noGrp="1"/>
          </p:cNvSpPr>
          <p:nvPr>
            <p:ph sz="quarter" idx="2"/>
          </p:nvPr>
        </p:nvSpPr>
        <p:spPr/>
        <p:txBody>
          <a:bodyPr>
            <a:normAutofit fontScale="62500" lnSpcReduction="20000"/>
          </a:bodyPr>
          <a:lstStyle/>
          <a:p>
            <a:r>
              <a:rPr lang="tr-TR" dirty="0"/>
              <a:t>Düzce İl Milli eğitim Müdürlüğü tarafından geçtiğimiz yıl yürürlüğe konulan "Kardeş Okul Projesi" kapsamında ilçemiz </a:t>
            </a:r>
            <a:r>
              <a:rPr lang="tr-TR" dirty="0" err="1"/>
              <a:t>Hacıyakup</a:t>
            </a:r>
            <a:r>
              <a:rPr lang="tr-TR" dirty="0"/>
              <a:t> İlkokulu ile Şehit Ercan Eker İlkokulu öğrencileri harçlıklarından biriktirdikleri paralarla  "Türk Silahlı Kuvvetlerinde yaptığı vatan hizmeti esnasında; şehit olan veya herhangi bir nedenle hayatını kaybeden Mehmetçiklerin bakmakla yükümlü oldukları yakınları ile gazi ve engelli Mehmetçiklere belirlenen esaslara göre ölüm ve maluliyet yardımı yapmak" amacıyla kurulan Mehmetçik Vakfına bağışta bulundular.  Öğrencilerimize sınıf öğretmenleri; okul idarecileri, ve Şube Müdürümüz Ali KANIK eşlik ettiler</a:t>
            </a:r>
            <a:r>
              <a:rPr lang="tr-TR" dirty="0" smtClean="0"/>
              <a:t>.</a:t>
            </a:r>
          </a:p>
          <a:p>
            <a:endParaRPr lang="tr-TR" dirty="0"/>
          </a:p>
          <a:p>
            <a:pPr marL="0" indent="0">
              <a:buNone/>
            </a:pPr>
            <a:r>
              <a:rPr lang="tr-TR" dirty="0" smtClean="0"/>
              <a:t>		02/03/2018</a:t>
            </a:r>
            <a:endParaRPr lang="tr-TR" dirty="0"/>
          </a:p>
        </p:txBody>
      </p:sp>
    </p:spTree>
    <p:extLst>
      <p:ext uri="{BB962C8B-B14F-4D97-AF65-F5344CB8AC3E}">
        <p14:creationId xmlns:p14="http://schemas.microsoft.com/office/powerpoint/2010/main" val="2716634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306E3A89-0CB0-4D18-A6AB-150F6EA64BA9}" type="slidenum">
              <a:rPr lang="tr-TR" smtClean="0"/>
              <a:pPr>
                <a:defRPr/>
              </a:pPr>
              <a:t>9</a:t>
            </a:fld>
            <a:endParaRPr lang="tr-TR"/>
          </a:p>
        </p:txBody>
      </p:sp>
      <p:sp>
        <p:nvSpPr>
          <p:cNvPr id="8" name="Dikdörtgen 7"/>
          <p:cNvSpPr/>
          <p:nvPr/>
        </p:nvSpPr>
        <p:spPr>
          <a:xfrm>
            <a:off x="868363" y="980728"/>
            <a:ext cx="7880350" cy="400050"/>
          </a:xfrm>
          <a:prstGeom prst="rect">
            <a:avLst/>
          </a:prstGeom>
          <a:noFill/>
          <a:ln>
            <a:solidFill>
              <a:schemeClr val="tx2">
                <a:lumMod val="60000"/>
                <a:lumOff val="40000"/>
                <a:alpha val="57000"/>
              </a:schemeClr>
            </a:solidFill>
          </a:ln>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tr-TR" sz="2000" b="1" dirty="0">
                <a:solidFill>
                  <a:schemeClr val="tx1"/>
                </a:solidFill>
                <a:cs typeface="Times New Roman" pitchFamily="18" charset="0"/>
              </a:rPr>
              <a:t>2017 – 2018 ÖĞRETİM YILI PERSONEL DURUMU</a:t>
            </a:r>
            <a:endParaRPr lang="tr-TR" sz="2000" dirty="0">
              <a:solidFill>
                <a:schemeClr val="tx1"/>
              </a:solidFill>
              <a:latin typeface="Times New Roman" pitchFamily="18" charset="0"/>
              <a:cs typeface="Times New Roman" pitchFamily="18"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104533301"/>
              </p:ext>
            </p:extLst>
          </p:nvPr>
        </p:nvGraphicFramePr>
        <p:xfrm>
          <a:off x="867053" y="1700808"/>
          <a:ext cx="7859713" cy="3771905"/>
        </p:xfrm>
        <a:graphic>
          <a:graphicData uri="http://schemas.openxmlformats.org/drawingml/2006/table">
            <a:tbl>
              <a:tblPr/>
              <a:tblGrid>
                <a:gridCol w="5681973"/>
                <a:gridCol w="2177740"/>
              </a:tblGrid>
              <a:tr h="28950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ea typeface="Calibri" pitchFamily="34" charset="0"/>
                          <a:cs typeface="Times New Roman" pitchFamily="18" charset="0"/>
                        </a:rPr>
                        <a:t>GÖREV ÜNVANI</a:t>
                      </a:r>
                    </a:p>
                  </a:txBody>
                  <a:tcPr marL="49266" marR="49266" marT="0" marB="0" anchor="ctr" horzOverflow="overflow">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mn-lt"/>
                          <a:ea typeface="Times New Roman" pitchFamily="18" charset="0"/>
                          <a:cs typeface="Calibri" pitchFamily="34" charset="0"/>
                        </a:rPr>
                        <a:t>MEVCUT</a:t>
                      </a:r>
                      <a:endPar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49266" marR="49266"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r>
              <a:tr h="338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İLÇE MİLLİ EĞİTİM MÜDÜRÜ</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a:t>
                      </a:r>
                    </a:p>
                  </a:txBody>
                  <a:tcPr marL="36949" marR="36949"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r>
              <a:tr h="338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ŞUBE MÜDÜRÜ</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a:t>
                      </a:r>
                    </a:p>
                  </a:txBody>
                  <a:tcPr marL="36949" marR="36949"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38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MÜDÜR</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16</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r>
              <a:tr h="338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MÜDÜR YARDIMCISI</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18</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0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ÖĞRETMEN (Kadrolu)</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lvl1pPr>
                        <a:spcBef>
                          <a:spcPct val="20000"/>
                        </a:spcBef>
                        <a:buFont typeface="Arial" panose="020B0604020202020204" pitchFamily="34" charset="0"/>
                        <a:defRPr sz="1600" i="1">
                          <a:solidFill>
                            <a:schemeClr val="tx1"/>
                          </a:solidFill>
                          <a:latin typeface="Candara" panose="020E0502030303020204" pitchFamily="34" charset="0"/>
                        </a:defRPr>
                      </a:lvl1pPr>
                      <a:lvl2pPr marL="742950" indent="-285750">
                        <a:spcBef>
                          <a:spcPct val="20000"/>
                        </a:spcBef>
                        <a:buFont typeface="Arial" panose="020B0604020202020204" pitchFamily="34" charset="0"/>
                        <a:defRPr sz="1600" i="1">
                          <a:solidFill>
                            <a:schemeClr val="tx1"/>
                          </a:solidFill>
                          <a:latin typeface="Candara" panose="020E0502030303020204" pitchFamily="34" charset="0"/>
                        </a:defRPr>
                      </a:lvl2pPr>
                      <a:lvl3pPr marL="1143000" indent="-228600">
                        <a:spcBef>
                          <a:spcPct val="20000"/>
                        </a:spcBef>
                        <a:buFont typeface="Arial" panose="020B0604020202020204" pitchFamily="34" charset="0"/>
                        <a:defRPr sz="1600" i="1">
                          <a:solidFill>
                            <a:schemeClr val="tx1"/>
                          </a:solidFill>
                          <a:latin typeface="Candara" panose="020E0502030303020204" pitchFamily="34" charset="0"/>
                        </a:defRPr>
                      </a:lvl3pPr>
                      <a:lvl4pPr marL="1600200" indent="-228600">
                        <a:spcBef>
                          <a:spcPct val="20000"/>
                        </a:spcBef>
                        <a:buFont typeface="Arial" panose="020B0604020202020204" pitchFamily="34" charset="0"/>
                        <a:defRPr sz="1600" i="1">
                          <a:solidFill>
                            <a:schemeClr val="tx1"/>
                          </a:solidFill>
                          <a:latin typeface="Candara" panose="020E0502030303020204" pitchFamily="34" charset="0"/>
                        </a:defRPr>
                      </a:lvl4pPr>
                      <a:lvl5pPr marL="2057400" indent="-228600">
                        <a:spcBef>
                          <a:spcPct val="20000"/>
                        </a:spcBef>
                        <a:buFont typeface="Arial" panose="020B0604020202020204" pitchFamily="34" charset="0"/>
                        <a:defRPr sz="1600"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defRPr sz="1600" i="1">
                          <a:solidFill>
                            <a:schemeClr val="tx1"/>
                          </a:solidFill>
                          <a:latin typeface="Candara" panose="020E0502030303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222</a:t>
                      </a:r>
                    </a:p>
                  </a:txBody>
                  <a:tcPr marL="36949" marR="36949"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r>
              <a:tr h="30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ÖĞRETMEN (Ücretli)</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43</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36949" marR="36949"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r>
              <a:tr h="30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MEMUR(VHKİ)</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5</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r>
              <a:tr h="30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ŞEF</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0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YARDIMCI HİZMETLER</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7</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lumMod val="20000"/>
                        <a:lumOff val="80000"/>
                      </a:schemeClr>
                    </a:solidFill>
                  </a:tcPr>
                </a:tc>
              </a:tr>
              <a:tr h="30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Times New Roman" pitchFamily="18" charset="0"/>
                        </a:rPr>
                        <a:t>ŞOFÖR</a:t>
                      </a:r>
                      <a:endParaRPr kumimoji="0" lang="tr-TR" sz="1400" b="1" i="0" u="none" strike="noStrike" kern="1200" cap="none" normalizeH="0" baseline="0" dirty="0">
                        <a:ln>
                          <a:noFill/>
                        </a:ln>
                        <a:solidFill>
                          <a:schemeClr val="tx1"/>
                        </a:solidFill>
                        <a:effectLst/>
                        <a:latin typeface="+mn-lt"/>
                        <a:ea typeface="+mn-ea"/>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0</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2498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mn-lt"/>
                          <a:ea typeface="Times New Roman" pitchFamily="18" charset="0"/>
                          <a:cs typeface="Calibri" pitchFamily="34" charset="0"/>
                        </a:rPr>
                        <a:t>TOPLAM</a:t>
                      </a:r>
                      <a:endParaRPr kumimoji="0" lang="tr-TR"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316</a:t>
                      </a:r>
                      <a:endParaRPr kumimoji="0" lang="tr-TR"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526" marR="9526" marT="9519"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2485161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t>İL MİLLİ EĞİTİM MÜDÜRÜMÜZ MURTA YİĞİT’İN İLÇEMİZİ ZİYARETİ</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5711"/>
            <a:ext cx="3657600" cy="2060978"/>
          </a:xfrm>
          <a:prstGeom prst="rect">
            <a:avLst/>
          </a:prstGeom>
          <a:ln w="228600" cap="sq" cmpd="thickThin">
            <a:solidFill>
              <a:srgbClr val="000000"/>
            </a:solidFill>
            <a:prstDash val="solid"/>
            <a:miter lim="800000"/>
          </a:ln>
          <a:effectLst>
            <a:innerShdw blurRad="76200">
              <a:srgbClr val="000000"/>
            </a:innerShdw>
          </a:effectLst>
        </p:spPr>
      </p:pic>
      <p:sp>
        <p:nvSpPr>
          <p:cNvPr id="4" name="İçerik Yer Tutucusu 3"/>
          <p:cNvSpPr>
            <a:spLocks noGrp="1"/>
          </p:cNvSpPr>
          <p:nvPr>
            <p:ph sz="quarter" idx="2"/>
          </p:nvPr>
        </p:nvSpPr>
        <p:spPr/>
        <p:txBody>
          <a:bodyPr>
            <a:normAutofit fontScale="62500" lnSpcReduction="20000"/>
          </a:bodyPr>
          <a:lstStyle/>
          <a:p>
            <a:r>
              <a:rPr lang="tr-TR" dirty="0"/>
              <a:t>İl Milli Eğitim Müdürümüz Sayın Murat YİĞİT; ilçemizi ziyaret ederek okul ve kurum müdürlerimizle ilimizde devam eden "Annem Varsa Bende Varım", "Kardeş Okul, "DENGE", "Düzce Kodluyor" ve "Başarıya Bir Adım" projelerimizin uygulanması aşamasında, okullarında yapmış oldukları çalışmalarla ilgili sunumlarını gerçekleştirdikten sonra, yapılan çalışmalar değerlendirilerek, yapılabilecek diğer çalışmalarla ilgili görüş alışverişinde bulunuldu. Ayrıca Okuma Yazma Seferberliği kapsamında açılan kurslar okulların fiziki ortamları, bağımlılıkla mücadele kapsamında yapılan çalışmalar, ve devam eden tüm eğitim öğretim faaliyetlerimizle ilgili bilgilendirme ve değerlendirmelerde </a:t>
            </a:r>
            <a:r>
              <a:rPr lang="tr-TR" dirty="0" smtClean="0"/>
              <a:t>bulunuldu.</a:t>
            </a:r>
          </a:p>
          <a:p>
            <a:pPr marL="365760" lvl="1" indent="0">
              <a:buNone/>
            </a:pPr>
            <a:r>
              <a:rPr lang="tr-TR" dirty="0"/>
              <a:t>	</a:t>
            </a:r>
            <a:r>
              <a:rPr lang="tr-TR" dirty="0" smtClean="0"/>
              <a:t>	13/03/2018</a:t>
            </a:r>
            <a:endParaRPr lang="tr-TR" dirty="0"/>
          </a:p>
        </p:txBody>
      </p:sp>
    </p:spTree>
    <p:extLst>
      <p:ext uri="{BB962C8B-B14F-4D97-AF65-F5344CB8AC3E}">
        <p14:creationId xmlns:p14="http://schemas.microsoft.com/office/powerpoint/2010/main" val="2691398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İSTİKLAL MARŞIMIZ’IN KABULÜ PROGRAMI</a:t>
            </a:r>
            <a:endParaRPr lang="tr-TR" dirty="0"/>
          </a:p>
        </p:txBody>
      </p:sp>
      <p:sp>
        <p:nvSpPr>
          <p:cNvPr id="3" name="İçerik Yer Tutucusu 2"/>
          <p:cNvSpPr>
            <a:spLocks noGrp="1"/>
          </p:cNvSpPr>
          <p:nvPr>
            <p:ph sz="quarter" idx="1"/>
          </p:nvPr>
        </p:nvSpPr>
        <p:spPr/>
        <p:txBody>
          <a:bodyPr/>
          <a:lstStyle/>
          <a:p>
            <a:pPr algn="ctr"/>
            <a:r>
              <a:rPr lang="tr-TR" dirty="0" smtClean="0"/>
              <a:t>PROGRAM HACIYAKUP İLK/ORTAOKULU TARAFINDAN ORGANİZE EDİLDİ.</a:t>
            </a:r>
          </a:p>
          <a:p>
            <a:pPr algn="ctr"/>
            <a:r>
              <a:rPr lang="tr-TR" dirty="0" smtClean="0"/>
              <a:t>12/03/2018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18834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ÇANAKKALE ZAFERİNİN 103. YIL DÖNÜMÜ KUTLAMALARI 18/03/2018</a:t>
            </a:r>
            <a:endParaRPr lang="tr-TR" dirty="0"/>
          </a:p>
        </p:txBody>
      </p:sp>
      <p:pic>
        <p:nvPicPr>
          <p:cNvPr id="6" name="İçerik Yer Tutucusu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a:noFill/>
          </a:ln>
          <a:effectLst>
            <a:softEdge rad="112500"/>
          </a:effectLst>
        </p:spPr>
      </p:pic>
      <p:sp>
        <p:nvSpPr>
          <p:cNvPr id="5" name="İçerik Yer Tutucusu 2"/>
          <p:cNvSpPr>
            <a:spLocks noGrp="1"/>
          </p:cNvSpPr>
          <p:nvPr>
            <p:ph sz="quarter" idx="1"/>
          </p:nvPr>
        </p:nvSpPr>
        <p:spPr/>
        <p:txBody>
          <a:bodyPr/>
          <a:lstStyle/>
          <a:p>
            <a:pPr algn="ctr"/>
            <a:r>
              <a:rPr lang="tr-TR" dirty="0" smtClean="0"/>
              <a:t>PROGRAM  ATATÜRK ORTAOKULU TARAFINDAN ORGANİZE EDİLDİ.</a:t>
            </a:r>
          </a:p>
          <a:p>
            <a:pPr algn="ctr"/>
            <a:r>
              <a:rPr lang="tr-TR" dirty="0" smtClean="0"/>
              <a:t>18/03/2018</a:t>
            </a:r>
            <a:endParaRPr lang="tr-TR" dirty="0"/>
          </a:p>
        </p:txBody>
      </p:sp>
    </p:spTree>
    <p:extLst>
      <p:ext uri="{BB962C8B-B14F-4D97-AF65-F5344CB8AC3E}">
        <p14:creationId xmlns:p14="http://schemas.microsoft.com/office/powerpoint/2010/main" val="2332148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GÖLYAKA ANAOKULU’NDAN KOSTÜM ŞENLİĞİ</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55711"/>
            <a:ext cx="3657600" cy="2060978"/>
          </a:xfrm>
        </p:spPr>
      </p:pic>
      <p:sp>
        <p:nvSpPr>
          <p:cNvPr id="4" name="İçerik Yer Tutucusu 3"/>
          <p:cNvSpPr>
            <a:spLocks noGrp="1"/>
          </p:cNvSpPr>
          <p:nvPr>
            <p:ph sz="quarter" idx="2"/>
          </p:nvPr>
        </p:nvSpPr>
        <p:spPr/>
        <p:txBody>
          <a:bodyPr>
            <a:normAutofit fontScale="92500" lnSpcReduction="10000"/>
          </a:bodyPr>
          <a:lstStyle/>
          <a:p>
            <a:r>
              <a:rPr lang="tr-TR" dirty="0"/>
              <a:t> Gölyaka Anaokulumuz tarafından "Kostüm Şenliği" düzenlendi. Şenlikte öğrenci, öğretmenlerimizin ve velilerimizin tasarladığı kostümler sergilendi. Programa İlçe Milli </a:t>
            </a:r>
            <a:r>
              <a:rPr lang="tr-TR" dirty="0" err="1"/>
              <a:t>Egitim</a:t>
            </a:r>
            <a:r>
              <a:rPr lang="tr-TR" dirty="0"/>
              <a:t> Müdürümüz Ergin TAŞTEPE ve Şube Müdürlerimiz Ahmet GİRGİN ve Ali KANIK </a:t>
            </a:r>
            <a:r>
              <a:rPr lang="tr-TR" dirty="0" smtClean="0"/>
              <a:t>katıldı.</a:t>
            </a:r>
          </a:p>
          <a:p>
            <a:pPr marL="0" indent="0">
              <a:buNone/>
            </a:pPr>
            <a:r>
              <a:rPr lang="tr-TR" dirty="0" smtClean="0"/>
              <a:t>		06/04/2018</a:t>
            </a:r>
            <a:endParaRPr lang="tr-TR" dirty="0"/>
          </a:p>
        </p:txBody>
      </p:sp>
    </p:spTree>
    <p:extLst>
      <p:ext uri="{BB962C8B-B14F-4D97-AF65-F5344CB8AC3E}">
        <p14:creationId xmlns:p14="http://schemas.microsoft.com/office/powerpoint/2010/main" val="2977898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EĞİTİM ÖĞRETİM SİSTEMİMİZDE ÖĞRETMENİN YENİ ROLÜ KONFERANSI</a:t>
            </a:r>
            <a:endParaRPr lang="tr-TR" dirty="0"/>
          </a:p>
        </p:txBody>
      </p:sp>
      <p:sp>
        <p:nvSpPr>
          <p:cNvPr id="3" name="İçerik Yer Tutucusu 2"/>
          <p:cNvSpPr>
            <a:spLocks noGrp="1"/>
          </p:cNvSpPr>
          <p:nvPr>
            <p:ph sz="quarter" idx="1"/>
          </p:nvPr>
        </p:nvSpPr>
        <p:spPr/>
        <p:txBody>
          <a:bodyPr>
            <a:normAutofit fontScale="62500" lnSpcReduction="20000"/>
          </a:bodyPr>
          <a:lstStyle/>
          <a:p>
            <a:r>
              <a:rPr lang="tr-TR" dirty="0"/>
              <a:t>Bakanlık Maarif Müfettişlerimizden Erhan BULUT tarafından ilçemizde görev yapan öğretmenlerimize "Eğitim Öğretim Sistemimizde Öğretmenin Yeni Rolü" konulu konferans verildi. Konferansa İlçe Milli Eğitim Müdürümüz Ergin TAŞTEPE başta olmak üzere şube ve okul müdürlerimizin yanında öğretmenlerimiz katıldılar.</a:t>
            </a:r>
          </a:p>
          <a:p>
            <a:r>
              <a:rPr lang="tr-TR" dirty="0" smtClean="0"/>
              <a:t>Konferans </a:t>
            </a:r>
            <a:r>
              <a:rPr lang="tr-TR" dirty="0"/>
              <a:t>sonunda İlçe Milli Eğitim Müdürümüz Ergin TAŞTEPE; Maarif Müfettişimiz Erhan </a:t>
            </a:r>
            <a:r>
              <a:rPr lang="tr-TR" dirty="0" err="1"/>
              <a:t>BULUT´a</a:t>
            </a:r>
            <a:r>
              <a:rPr lang="tr-TR" dirty="0"/>
              <a:t> Gölyaka Halk Eğitim Merkezi Müdürlüğü tarafından açılan kurslarda kursiyerlerimiz tarafından üretilen  3 Boyutlu Kağıt Rölyef örneklerinden bir tablo takdim ettiler.</a:t>
            </a:r>
          </a:p>
          <a:p>
            <a:pPr marL="0" indent="0">
              <a:buNone/>
            </a:pPr>
            <a:r>
              <a:rPr lang="tr-TR" dirty="0" smtClean="0"/>
              <a:t>		12/04/2018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5897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PİSA SINAVI VE ANKET UYGULAMASI</a:t>
            </a:r>
            <a:endParaRPr lang="tr-TR" dirty="0"/>
          </a:p>
        </p:txBody>
      </p:sp>
      <p:sp>
        <p:nvSpPr>
          <p:cNvPr id="3" name="İçerik Yer Tutucusu 2"/>
          <p:cNvSpPr>
            <a:spLocks noGrp="1"/>
          </p:cNvSpPr>
          <p:nvPr>
            <p:ph sz="quarter" idx="1"/>
          </p:nvPr>
        </p:nvSpPr>
        <p:spPr/>
        <p:txBody>
          <a:bodyPr/>
          <a:lstStyle/>
          <a:p>
            <a:r>
              <a:rPr lang="tr-TR" dirty="0"/>
              <a:t>Gölyaka Anadolu Lisemizde PİSA SINAVI ve ANKET uygulaması herhangi bir aksaklık yaşanmadan tamamlanmıştır. </a:t>
            </a:r>
            <a:endParaRPr lang="tr-TR" dirty="0" smtClean="0"/>
          </a:p>
          <a:p>
            <a:pPr marL="0" indent="0">
              <a:buNone/>
            </a:pPr>
            <a:r>
              <a:rPr lang="tr-TR" dirty="0"/>
              <a:t>	</a:t>
            </a:r>
            <a:r>
              <a:rPr lang="tr-TR" dirty="0" smtClean="0"/>
              <a:t>	18/04/2018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a:prstGeom prst="rect">
            <a:avLst/>
          </a:prstGeom>
          <a:ln>
            <a:noFill/>
          </a:ln>
          <a:effectLst>
            <a:softEdge rad="112500"/>
          </a:effectLst>
        </p:spPr>
      </p:pic>
    </p:spTree>
    <p:extLst>
      <p:ext uri="{BB962C8B-B14F-4D97-AF65-F5344CB8AC3E}">
        <p14:creationId xmlns:p14="http://schemas.microsoft.com/office/powerpoint/2010/main" val="359679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23 NİSAN ULUSAL EGEMENLİK VE ÇOCUK BAYRAMI KUTLAMALARI</a:t>
            </a:r>
            <a:endParaRPr lang="tr-TR" dirty="0"/>
          </a:p>
        </p:txBody>
      </p:sp>
      <p:sp>
        <p:nvSpPr>
          <p:cNvPr id="3" name="İçerik Yer Tutucusu 2"/>
          <p:cNvSpPr>
            <a:spLocks noGrp="1"/>
          </p:cNvSpPr>
          <p:nvPr>
            <p:ph sz="quarter" idx="1"/>
          </p:nvPr>
        </p:nvSpPr>
        <p:spPr/>
        <p:txBody>
          <a:bodyPr/>
          <a:lstStyle/>
          <a:p>
            <a:r>
              <a:rPr lang="tr-TR" dirty="0" smtClean="0"/>
              <a:t>KUTLAMA PROGRAMI YUNUS EMRE İLKOKULU TARAFINDAN ORGANİZE EDİLMİŞTİR.</a:t>
            </a:r>
          </a:p>
          <a:p>
            <a:pPr marL="0" indent="0">
              <a:buNone/>
            </a:pPr>
            <a:endParaRPr lang="tr-TR" dirty="0"/>
          </a:p>
          <a:p>
            <a:pPr marL="0" indent="0">
              <a:buNone/>
            </a:pPr>
            <a:r>
              <a:rPr lang="tr-TR" dirty="0" smtClean="0"/>
              <a:t>		23/04/2018 </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1182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TAŞIMALI SİSTEM YEMEK ÜRETME TESİSLERİ DENETLEMESİ</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a:t> İlçe Milli Eğitim Müdürümüz Ergin TAŞTEPE; Şube Müdürlerimiz Ali KANIK ve Ahmet GİRGİN ile birlikte ilçemiz taşımalı ortaöğretim öğrencilerimize yemek veren Düzce </a:t>
            </a:r>
            <a:r>
              <a:rPr lang="tr-TR" dirty="0" err="1"/>
              <a:t>Öğretmenevi´nin</a:t>
            </a:r>
            <a:r>
              <a:rPr lang="tr-TR" dirty="0"/>
              <a:t> üretim tesisi ziyaret ederek çeşitli incelemelerde bulundular. Müdürlerimizin ziyaretleri sırasında Düzce Öğretmenevi Müdürü Adnan KIRCA, tesis </a:t>
            </a:r>
            <a:r>
              <a:rPr lang="tr-TR" dirty="0" smtClean="0"/>
              <a:t>hakkında </a:t>
            </a:r>
            <a:r>
              <a:rPr lang="tr-TR" dirty="0"/>
              <a:t>müdürlerimize bilgilere vererek, her türlü hijyen kurallarının uygulandığını vurguladı</a:t>
            </a:r>
            <a:r>
              <a:rPr lang="tr-TR" dirty="0" smtClean="0"/>
              <a:t>.</a:t>
            </a:r>
          </a:p>
          <a:p>
            <a:pPr lvl="2"/>
            <a:r>
              <a:rPr lang="tr-TR" dirty="0" smtClean="0"/>
              <a:t>26/04/2018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7500"/>
            <a:ext cx="3657600" cy="2057400"/>
          </a:xfrm>
          <a:prstGeom prst="rect">
            <a:avLst/>
          </a:prstGeom>
          <a:ln>
            <a:noFill/>
          </a:ln>
          <a:effectLst>
            <a:softEdge rad="112500"/>
          </a:effectLst>
        </p:spPr>
      </p:pic>
    </p:spTree>
    <p:extLst>
      <p:ext uri="{BB962C8B-B14F-4D97-AF65-F5344CB8AC3E}">
        <p14:creationId xmlns:p14="http://schemas.microsoft.com/office/powerpoint/2010/main" val="267227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7467600" cy="1143000"/>
          </a:xfrm>
        </p:spPr>
        <p:txBody>
          <a:bodyPr/>
          <a:lstStyle/>
          <a:p>
            <a:pPr algn="ctr"/>
            <a:r>
              <a:rPr lang="tr-TR" dirty="0" smtClean="0"/>
              <a:t>II. GELENEKSEL EĞİTİM-BİLİM-SANAT ve KÜLTÜR ŞENLİĞİ</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a:t>M</a:t>
            </a:r>
            <a:r>
              <a:rPr lang="tr-TR" dirty="0" smtClean="0"/>
              <a:t>üdürlüğümüzün </a:t>
            </a:r>
            <a:r>
              <a:rPr lang="tr-TR" dirty="0"/>
              <a:t>düzenlediği ve geleneksel hale gelen Eğitim-Bilim-Kültür Sanat Şenliği´nin ikincisi Sayın Kaymakamımız Adem </a:t>
            </a:r>
            <a:r>
              <a:rPr lang="tr-TR" dirty="0" err="1"/>
              <a:t>KELEŞ´in</a:t>
            </a:r>
            <a:r>
              <a:rPr lang="tr-TR" dirty="0"/>
              <a:t> katılımıyla başladı. Açılışa Sayın Kaymakamımız yanında ilçemiz kurum amirleri, öğrenci ve velilerimiz yoğun ilgi gösterdiler. Şenlik boyunca öğrenci ve öğretmenlerimizin bir yıl boyunca yaptığı eğitim, bilim, kültür ve sanat etkinlikleri vatandaşlarımızın beğenisine sunuldu</a:t>
            </a:r>
            <a:r>
              <a:rPr lang="tr-TR" dirty="0" smtClean="0"/>
              <a:t>.</a:t>
            </a:r>
          </a:p>
          <a:p>
            <a:pPr lvl="3"/>
            <a:r>
              <a:rPr lang="tr-TR" dirty="0" smtClean="0"/>
              <a:t>08/05/2018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855711"/>
            <a:ext cx="3657600" cy="2060978"/>
          </a:xfrm>
          <a:prstGeom prst="rect">
            <a:avLst/>
          </a:prstGeom>
          <a:ln>
            <a:noFill/>
          </a:ln>
          <a:effectLst>
            <a:softEdge rad="112500"/>
          </a:effectLst>
        </p:spPr>
      </p:pic>
    </p:spTree>
    <p:extLst>
      <p:ext uri="{BB962C8B-B14F-4D97-AF65-F5344CB8AC3E}">
        <p14:creationId xmlns:p14="http://schemas.microsoft.com/office/powerpoint/2010/main" val="1124285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ATATÜRK ORTAOKULUMUZDAN RESİM SERGİSİ</a:t>
            </a:r>
            <a:endParaRPr lang="tr-TR" dirty="0"/>
          </a:p>
        </p:txBody>
      </p:sp>
      <p:sp>
        <p:nvSpPr>
          <p:cNvPr id="3" name="İçerik Yer Tutucusu 2"/>
          <p:cNvSpPr>
            <a:spLocks noGrp="1"/>
          </p:cNvSpPr>
          <p:nvPr>
            <p:ph sz="quarter" idx="1"/>
          </p:nvPr>
        </p:nvSpPr>
        <p:spPr/>
        <p:txBody>
          <a:bodyPr>
            <a:normAutofit/>
          </a:bodyPr>
          <a:lstStyle/>
          <a:p>
            <a:r>
              <a:rPr lang="tr-TR" dirty="0"/>
              <a:t>Atatürk </a:t>
            </a:r>
            <a:r>
              <a:rPr lang="tr-TR" dirty="0" smtClean="0"/>
              <a:t>Ortaokulu Görsel </a:t>
            </a:r>
            <a:r>
              <a:rPr lang="tr-TR" dirty="0"/>
              <a:t>Sanatlar Öğretmeni Mukadder Öner rehberliğinde kurs öğrencileri tarafından hazırlanan sergi </a:t>
            </a:r>
            <a:r>
              <a:rPr lang="tr-TR" dirty="0" smtClean="0"/>
              <a:t>ziyaretçilerden yoğun ilgi gördü.</a:t>
            </a:r>
          </a:p>
          <a:p>
            <a:endParaRPr lang="tr-TR" dirty="0"/>
          </a:p>
          <a:p>
            <a:pPr lvl="4"/>
            <a:r>
              <a:rPr lang="tr-TR" dirty="0" smtClean="0"/>
              <a:t>04/06/2018</a:t>
            </a:r>
            <a:endParaRPr lang="tr-TR" dirty="0"/>
          </a:p>
        </p:txBody>
      </p:sp>
      <p:pic>
        <p:nvPicPr>
          <p:cNvPr id="5" name="İçerik Yer Tutucusu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0425" y="3119437"/>
            <a:ext cx="2857500" cy="1533525"/>
          </a:xfrm>
          <a:prstGeom prst="rect">
            <a:avLst/>
          </a:prstGeom>
          <a:ln>
            <a:noFill/>
          </a:ln>
          <a:effectLst>
            <a:softEdge rad="112500"/>
          </a:effectLst>
        </p:spPr>
      </p:pic>
    </p:spTree>
    <p:extLst>
      <p:ext uri="{BB962C8B-B14F-4D97-AF65-F5344CB8AC3E}">
        <p14:creationId xmlns:p14="http://schemas.microsoft.com/office/powerpoint/2010/main" val="126938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275</TotalTime>
  <Words>2472</Words>
  <Application>Microsoft Office PowerPoint</Application>
  <PresentationFormat>Ekran Gösterisi (4:3)</PresentationFormat>
  <Paragraphs>572</Paragraphs>
  <Slides>102</Slides>
  <Notes>2</Notes>
  <HiddenSlides>0</HiddenSlides>
  <MMClips>0</MMClips>
  <ScaleCrop>false</ScaleCrop>
  <HeadingPairs>
    <vt:vector size="6" baseType="variant">
      <vt:variant>
        <vt:lpstr>Tema</vt:lpstr>
      </vt:variant>
      <vt:variant>
        <vt:i4>1</vt:i4>
      </vt:variant>
      <vt:variant>
        <vt:lpstr>Slayt Başlıkları</vt:lpstr>
      </vt:variant>
      <vt:variant>
        <vt:i4>102</vt:i4>
      </vt:variant>
      <vt:variant>
        <vt:lpstr>Özel Gösteriler</vt:lpstr>
      </vt:variant>
      <vt:variant>
        <vt:i4>1</vt:i4>
      </vt:variant>
    </vt:vector>
  </HeadingPairs>
  <TitlesOfParts>
    <vt:vector size="104" baseType="lpstr">
      <vt:lpstr>Cumba</vt:lpstr>
      <vt:lpstr>Faaliyet raporu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MÜDÜRLÜK GÖREV DAĞILIMI</vt:lpstr>
      <vt:lpstr>MÜDÜRLÜK GÖREV DAĞILIMI</vt:lpstr>
      <vt:lpstr>PowerPoint Sunusu</vt:lpstr>
      <vt:lpstr>PowerPoint Sunusu</vt:lpstr>
      <vt:lpstr>PowerPoint Sunusu</vt:lpstr>
      <vt:lpstr>KARDEŞ OKUL PROJESİNİN GÜNCELLENMESİ</vt:lpstr>
      <vt:lpstr>ANNEM VARSA BEN DE VARIM PROJESİ TANITIM TOPLANTISI</vt:lpstr>
      <vt:lpstr>MİNİK PARMAKLAR KODLUYOR PROJESİ TANITIM TOPLANTISI</vt:lpstr>
      <vt:lpstr>TÜBİTAK 4006 PROJESİ</vt:lpstr>
      <vt:lpstr> TÜBİTAK 4006 BİLİM FUARINA BAŞVURUSU KABUL EDİLEN OKULLARIMIZ  </vt:lpstr>
      <vt:lpstr>ORTAÖĞRETİM KURUM MÜDÜRLERİYELE DEVAM EDEN PROJELER İLE İLGİLİ DEĞERLENDİRME TOPLANTISI</vt:lpstr>
      <vt:lpstr>DÜZCE KODLUYOR PROJESİ</vt:lpstr>
      <vt:lpstr>BAŞARIYA BİR ADIM PROJESİ DEĞERLEMDİRME TOPLANTISI</vt:lpstr>
      <vt:lpstr>Fidan neyse ağaç odur projemiz</vt:lpstr>
      <vt:lpstr>FİDAN NEYSE AĞAÇ ODUR PROJESİ KÖY ve MAHALLE MUHTARLARINA TANITILDI</vt:lpstr>
      <vt:lpstr>FİDAN NEYSE AĞAÇ ODUR PROJEMİZ AÇMA VE HACIYAKUP KÖYLERİ</vt:lpstr>
      <vt:lpstr>FİDAN NEYSE AĞAÇ ODUR PROJEMİZ MUHABDEDE VE DEĞİRMENTEPE KÖYLERİ</vt:lpstr>
      <vt:lpstr>FİDAN NEYSE AĞAÇ ODUR PROJEMİZ GÜZELDERE VE HAMAMÜSTÜ KÖYLERİ</vt:lpstr>
      <vt:lpstr>FİDAN NEYSE AĞAÇ ODUR PROJEMİZ YUNUSEFENDİ VE ÇAMLIBEL KÖYLERİ</vt:lpstr>
      <vt:lpstr>FİDAN NEYSE AĞAÇ ODUR PROJEMİZ ZEKERİYE VE YEŞİLOVA KÖYLERİ</vt:lpstr>
      <vt:lpstr>FİDAN NEYSE AĞAÇ ODUR PROJEMİZ HSB VE SAÇMALIPINAR KÖYLERİ</vt:lpstr>
      <vt:lpstr>PowerPoint Sunusu</vt:lpstr>
      <vt:lpstr>YENİ MÜFRETDAT TANITIM TOPLANTISI</vt:lpstr>
      <vt:lpstr>2017/2018 SENE BAŞI MÜDÜRLER KURULU TOPLANTISI</vt:lpstr>
      <vt:lpstr>HAYAT BOYU ÖĞRENME HALK EĞİTİMİ ve İŞBİRLİĞİ KOMİSYON TOPLANTISI</vt:lpstr>
      <vt:lpstr>İZLEME ve DEĞERLENDİRME TOPLANTISI</vt:lpstr>
      <vt:lpstr>OKUL ÖNCESİ EĞİTİM ALAN TARAMALARI BİLGİLENDİRME TOPLANTISI</vt:lpstr>
      <vt:lpstr>YKS BİLGİLENDİRME TOPLANTISI</vt:lpstr>
      <vt:lpstr>OKUL ÖNCESİ ALAN TARAMLARI DEĞERLENDİRME TOPLANTISI</vt:lpstr>
      <vt:lpstr>İZLEME ve DEĞERLENDİRME TOPLANTISI</vt:lpstr>
      <vt:lpstr>TAŞIMALI EĞİTİM TOPLANTISI</vt:lpstr>
      <vt:lpstr>2017 YIL SONU DEĞERLENDİRME TOPLANTISI</vt:lpstr>
      <vt:lpstr>OKUL GÜVENLİK TEDBİRLERİ TOPLANTISI</vt:lpstr>
      <vt:lpstr>İZLEME ve DEĞERLENDİRME TOPLANTISI</vt:lpstr>
      <vt:lpstr>İŞ SAĞLIĞI ve GÜVENLİĞİ TOPLANTISI</vt:lpstr>
      <vt:lpstr>BRANŞ ÖĞREMENLERİ İLE YKS BİLGİLENDİRME TOPLANTISI(GÖLYAKA MESLEKİ ve TEKNİK ANADOLU LİSESİ)</vt:lpstr>
      <vt:lpstr>BRANŞ ÖĞREMENLERİ İLE YKS BİLGİLENDİRME TOPLANTISI(GÖLYAKA ANADOLU LİSESİ)</vt:lpstr>
      <vt:lpstr>EĞİTİM-BİLİM-SANAT VE KÜLTÜR ŞENLİĞİ HAZIRLIK TOPLANTISI</vt:lpstr>
      <vt:lpstr>B. ZİYARET ve DENETİMLER </vt:lpstr>
      <vt:lpstr>15 temmuz şehitleri imam-hatip ortaokulu yemekhane denetimi(23/09/2017)</vt:lpstr>
      <vt:lpstr>Atatürk ortaokulunu ziyaret(27/09/2017)</vt:lpstr>
      <vt:lpstr>15 temmuz şehitleri imam-hatip ortaokulu denetimi(02/10/2017)</vt:lpstr>
      <vt:lpstr>Gölyaka anadolu lisesi denetimi(03/10/2017)</vt:lpstr>
      <vt:lpstr>Gölyaka anadolu imam hatip lisesi denetimi(03/10/2017)</vt:lpstr>
      <vt:lpstr>Yunus emre ilkokulu denetimi(29/09/2017)</vt:lpstr>
      <vt:lpstr>Gölyaka mesleki ve teknik anadolu lisesi denetimi(04/10/2017)</vt:lpstr>
      <vt:lpstr>HSB YENİ YAŞAM İLK/ORTAOKULU DENETİMİ(05/10/2017)</vt:lpstr>
      <vt:lpstr>HACIYAKUP  İLK/ORTAOKULU DENETİMİ(06/10/2017)</vt:lpstr>
      <vt:lpstr>SARIDERE-KEMERYANI İLK/ORTAOKULU(10/10/2017)</vt:lpstr>
      <vt:lpstr>İÇMELER İLKOKULU DENETİMİ(11/10/2017)</vt:lpstr>
      <vt:lpstr>SAÇMALIPINAR İLK/ORTAOKULU DENETİMİ(12/10/2017)</vt:lpstr>
      <vt:lpstr>YUNUSEFENDİ Ş.T.D. İLK/ORTAOKULU DENETİMİ(13/10/2017)</vt:lpstr>
      <vt:lpstr>ŞEHİT ERCAN EKER ORTAOKULU DENETİMİ(16/10/2017)</vt:lpstr>
      <vt:lpstr>İL MİLLİ EĞİTİM MÜDÜRÜMÜZÜN 15 TEMMUZ ŞEHİTLERİ İMAM-HATİP ORTAOKULUNU ZİYARETİ(16/11/2017)</vt:lpstr>
      <vt:lpstr>YUNUSEFENDİ Ş.T.D. İLK/ORTAOKULU DENETİMİ(28/11/2017)</vt:lpstr>
      <vt:lpstr>SAÇMALIPINAR İLK/ORTAOKULU DENETİMİ(04/12/2017)</vt:lpstr>
      <vt:lpstr>Gölyaka mesleki ve teknik anadolu lisesi denetimi(05/12/2017)</vt:lpstr>
      <vt:lpstr>HACIYAKUP  İLK/ORTAOKULU DENETİMİ(06/12/2017)</vt:lpstr>
      <vt:lpstr>ŞEHİT ERCAN EKER ORTAOKULU DENETİMİ(11/12/2017)</vt:lpstr>
      <vt:lpstr>Gölyaka anadolu imam hatip lisesi denetimi(12/12/2017)</vt:lpstr>
      <vt:lpstr>Gölyaka anadolu lisesi denetimi(13/12/2017)</vt:lpstr>
      <vt:lpstr>ATATÜRK ORTAOKULU DENETİMİ(14/12/2017)</vt:lpstr>
      <vt:lpstr>15 temmuz şehitleri imam-hatip ortaokulu denetimi(15/12/2017)</vt:lpstr>
      <vt:lpstr>ŞEHİT ERCAN EKER İLKOKULU DENETİMİ(16/12/2017)</vt:lpstr>
      <vt:lpstr>YUNUS EMRE İLKOKULU DENETİMİ(15/12/2017)</vt:lpstr>
      <vt:lpstr>GÖLYAKA ANAOKULU DENETİMİ (19/12/2017)</vt:lpstr>
      <vt:lpstr>HSB YENİ YAŞAM İLK/ORTAOKULU DENETİMİ(25/12/2017)</vt:lpstr>
      <vt:lpstr>SARIDERE-KEMERYANI İLK/ORTAOKULU DENETİMİ(24/12/2017)</vt:lpstr>
      <vt:lpstr>IV. BÖLÜM</vt:lpstr>
      <vt:lpstr>AŞURE GÜNÜ ETKİNLİĞİ(03/10/2017)</vt:lpstr>
      <vt:lpstr>CUMHURİYET BAYRAMI KUTLAMALARI(29/10/2017)</vt:lpstr>
      <vt:lpstr>YUNUS EMRE İLKOKULU OKUL AİLE BİRLİĞİNİN ZİYARETLERİ(02/11/2017)</vt:lpstr>
      <vt:lpstr>ATATÜRK’Ü ANMA PROGRAMI</vt:lpstr>
      <vt:lpstr>ŞEHİT CEMAL ATABAŞ ANAOKULU TARAFINDAN KASIMPATI ETKİNLİĞİ</vt:lpstr>
      <vt:lpstr>GÖLYAKA ANAOKULU ÖĞRENCİLERİMİZİN ZİYARETİ</vt:lpstr>
      <vt:lpstr>ÖĞRETMENLER GÜNÜ KUTLAMA PROGRAMIMIZ</vt:lpstr>
      <vt:lpstr>OKUMA YAZMA SEFERBERLİĞİ(27/02/2018)</vt:lpstr>
      <vt:lpstr>ÖĞRENCİLERİMİZDEN MEHMETÇİK VAKFINA ANLAMLI YARDIM</vt:lpstr>
      <vt:lpstr>İL MİLLİ EĞİTİM MÜDÜRÜMÜZ MURTA YİĞİT’İN İLÇEMİZİ ZİYARETİ</vt:lpstr>
      <vt:lpstr>İSTİKLAL MARŞIMIZ’IN KABULÜ PROGRAMI</vt:lpstr>
      <vt:lpstr>ÇANAKKALE ZAFERİNİN 103. YIL DÖNÜMÜ KUTLAMALARI 18/03/2018</vt:lpstr>
      <vt:lpstr>GÖLYAKA ANAOKULU’NDAN KOSTÜM ŞENLİĞİ</vt:lpstr>
      <vt:lpstr>EĞİTİM ÖĞRETİM SİSTEMİMİZDE ÖĞRETMENİN YENİ ROLÜ KONFERANSI</vt:lpstr>
      <vt:lpstr>PİSA SINAVI VE ANKET UYGULAMASI</vt:lpstr>
      <vt:lpstr>23 NİSAN ULUSAL EGEMENLİK VE ÇOCUK BAYRAMI KUTLAMALARI</vt:lpstr>
      <vt:lpstr>TAŞIMALI SİSTEM YEMEK ÜRETME TESİSLERİ DENETLEMESİ</vt:lpstr>
      <vt:lpstr>II. GELENEKSEL EĞİTİM-BİLİM-SANAT ve KÜLTÜR ŞENLİĞİ</vt:lpstr>
      <vt:lpstr>ATATÜRK ORTAOKULUMUZDAN RESİM SERGİSİ</vt:lpstr>
      <vt:lpstr>HACIYAKUP ORTAOKULUMUZDA TÜRK HALK MÜZİĞİ ETKİNLİĞİ</vt:lpstr>
      <vt:lpstr>KARNE HEYACANI</vt:lpstr>
      <vt:lpstr>teşekkürler</vt:lpstr>
      <vt:lpstr>Özel Gösteri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Faaliyet raporu</dc:title>
  <dc:creator>hsb</dc:creator>
  <cp:lastModifiedBy>hsb</cp:lastModifiedBy>
  <cp:revision>30</cp:revision>
  <dcterms:created xsi:type="dcterms:W3CDTF">2018-06-20T07:06:09Z</dcterms:created>
  <dcterms:modified xsi:type="dcterms:W3CDTF">2018-06-26T06:43:16Z</dcterms:modified>
</cp:coreProperties>
</file>